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57" r:id="rId3"/>
    <p:sldId id="268" r:id="rId4"/>
    <p:sldId id="276" r:id="rId5"/>
    <p:sldId id="275" r:id="rId6"/>
    <p:sldId id="277" r:id="rId7"/>
    <p:sldId id="278" r:id="rId8"/>
    <p:sldId id="279" r:id="rId9"/>
    <p:sldId id="280" r:id="rId10"/>
    <p:sldId id="281" r:id="rId11"/>
    <p:sldId id="282" r:id="rId12"/>
    <p:sldId id="283" r:id="rId13"/>
    <p:sldId id="284" r:id="rId14"/>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4AB2"/>
    <a:srgbClr val="6861CE"/>
    <a:srgbClr val="9E5ECE"/>
    <a:srgbClr val="BF95DF"/>
    <a:srgbClr val="9148C8"/>
    <a:srgbClr val="8F45C7"/>
    <a:srgbClr val="9B5B98"/>
    <a:srgbClr val="CFAD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1968" y="-84"/>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60008-C7EA-49BB-90C2-C4637C50568E}"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6CD4CF6E-DE7E-4814-9A84-12A2D5A0DFF3}">
      <dgm:prSet phldrT="[Text]" custT="1"/>
      <dgm:spPr>
        <a:solidFill>
          <a:srgbClr val="6D4AB2"/>
        </a:solidFill>
      </dgm:spPr>
      <dgm:t>
        <a:bodyPr/>
        <a:lstStyle/>
        <a:p>
          <a:r>
            <a:rPr lang="en-US" sz="900" b="1" dirty="0">
              <a:latin typeface="Calibri"/>
              <a:cs typeface="Calibri"/>
            </a:rPr>
            <a:t>Vision</a:t>
          </a:r>
        </a:p>
      </dgm:t>
    </dgm:pt>
    <dgm:pt modelId="{1AED54D0-F213-4F14-861D-3C7EFBE9B15C}" type="parTrans" cxnId="{73869842-3C39-44EB-8999-848FFB22DED0}">
      <dgm:prSet/>
      <dgm:spPr/>
      <dgm:t>
        <a:bodyPr/>
        <a:lstStyle/>
        <a:p>
          <a:endParaRPr lang="en-US"/>
        </a:p>
      </dgm:t>
    </dgm:pt>
    <dgm:pt modelId="{8611F608-EF5D-4185-9BDC-2837F8E2DF06}" type="sibTrans" cxnId="{73869842-3C39-44EB-8999-848FFB22DED0}">
      <dgm:prSet/>
      <dgm:spPr/>
      <dgm:t>
        <a:bodyPr/>
        <a:lstStyle/>
        <a:p>
          <a:endParaRPr lang="en-US"/>
        </a:p>
      </dgm:t>
    </dgm:pt>
    <dgm:pt modelId="{1880E3C7-567A-4EA9-BFC0-470F1DD0B477}">
      <dgm:prSet phldrT="[Text]" custT="1"/>
      <dgm:spPr/>
      <dgm:t>
        <a:bodyPr/>
        <a:lstStyle/>
        <a:p>
          <a:r>
            <a:rPr lang="en-US" sz="900" b="1" dirty="0">
              <a:latin typeface="Calibri"/>
              <a:cs typeface="Calibri"/>
            </a:rPr>
            <a:t>NDU will be the premier National Security Institution for advanced joint education, leader development, and scholarship</a:t>
          </a:r>
        </a:p>
      </dgm:t>
    </dgm:pt>
    <dgm:pt modelId="{6BB120B4-453E-46F2-B069-CC77AC08109F}" type="parTrans" cxnId="{D9F6CFFB-137B-4580-8633-696F2565B113}">
      <dgm:prSet/>
      <dgm:spPr/>
      <dgm:t>
        <a:bodyPr/>
        <a:lstStyle/>
        <a:p>
          <a:endParaRPr lang="en-US"/>
        </a:p>
      </dgm:t>
    </dgm:pt>
    <dgm:pt modelId="{2A808620-85F0-4B80-8232-AB8734F676D0}" type="sibTrans" cxnId="{D9F6CFFB-137B-4580-8633-696F2565B113}">
      <dgm:prSet/>
      <dgm:spPr/>
      <dgm:t>
        <a:bodyPr/>
        <a:lstStyle/>
        <a:p>
          <a:endParaRPr lang="en-US"/>
        </a:p>
      </dgm:t>
    </dgm:pt>
    <dgm:pt modelId="{E3B1FB0F-82B8-473D-BE1D-9E2F60D8C6EE}">
      <dgm:prSet phldrT="[Text]" custT="1"/>
      <dgm:spPr>
        <a:solidFill>
          <a:srgbClr val="6D4AB2"/>
        </a:solidFill>
      </dgm:spPr>
      <dgm:t>
        <a:bodyPr/>
        <a:lstStyle/>
        <a:p>
          <a:r>
            <a:rPr lang="en-US" sz="900" b="1">
              <a:latin typeface="Calibri"/>
              <a:cs typeface="Calibri"/>
            </a:rPr>
            <a:t>Values</a:t>
          </a:r>
        </a:p>
      </dgm:t>
    </dgm:pt>
    <dgm:pt modelId="{A8C23467-9EED-4526-930D-217967E84CF2}" type="parTrans" cxnId="{2D7BDDCE-45AF-4063-92AC-032B777CD64A}">
      <dgm:prSet/>
      <dgm:spPr/>
      <dgm:t>
        <a:bodyPr/>
        <a:lstStyle/>
        <a:p>
          <a:endParaRPr lang="en-US"/>
        </a:p>
      </dgm:t>
    </dgm:pt>
    <dgm:pt modelId="{022334D7-B18A-4784-B702-F00DE704B93D}" type="sibTrans" cxnId="{2D7BDDCE-45AF-4063-92AC-032B777CD64A}">
      <dgm:prSet/>
      <dgm:spPr/>
      <dgm:t>
        <a:bodyPr/>
        <a:lstStyle/>
        <a:p>
          <a:endParaRPr lang="en-US"/>
        </a:p>
      </dgm:t>
    </dgm:pt>
    <dgm:pt modelId="{B8C15022-E609-44F8-9A52-4DEDB177C8C8}">
      <dgm:prSet phldrT="[Text]" custT="1"/>
      <dgm:spPr>
        <a:solidFill>
          <a:srgbClr val="6D4AB2"/>
        </a:solidFill>
      </dgm:spPr>
      <dgm:t>
        <a:bodyPr/>
        <a:lstStyle/>
        <a:p>
          <a:r>
            <a:rPr lang="en-US" sz="900" b="1">
              <a:latin typeface="Calibri"/>
              <a:cs typeface="Calibri"/>
            </a:rPr>
            <a:t>Strategic Intent</a:t>
          </a:r>
        </a:p>
      </dgm:t>
    </dgm:pt>
    <dgm:pt modelId="{F889B280-5FB7-40DB-9957-45E9B67ED1C3}" type="parTrans" cxnId="{48F62972-714A-4AA8-8CD0-B09437DCBFE6}">
      <dgm:prSet/>
      <dgm:spPr/>
      <dgm:t>
        <a:bodyPr/>
        <a:lstStyle/>
        <a:p>
          <a:endParaRPr lang="en-US"/>
        </a:p>
      </dgm:t>
    </dgm:pt>
    <dgm:pt modelId="{4909D074-B261-4E35-AD49-5ABC97684A23}" type="sibTrans" cxnId="{48F62972-714A-4AA8-8CD0-B09437DCBFE6}">
      <dgm:prSet/>
      <dgm:spPr/>
      <dgm:t>
        <a:bodyPr/>
        <a:lstStyle/>
        <a:p>
          <a:endParaRPr lang="en-US"/>
        </a:p>
      </dgm:t>
    </dgm:pt>
    <dgm:pt modelId="{F033750B-0076-4E82-93BF-98BC8AACBD5E}">
      <dgm:prSet phldrT="[Text]" custT="1"/>
      <dgm:spPr>
        <a:solidFill>
          <a:srgbClr val="6D4AB2"/>
        </a:solidFill>
      </dgm:spPr>
      <dgm:t>
        <a:bodyPr/>
        <a:lstStyle/>
        <a:p>
          <a:r>
            <a:rPr lang="en-US" sz="1000" b="1"/>
            <a:t>Mission</a:t>
          </a:r>
        </a:p>
      </dgm:t>
    </dgm:pt>
    <dgm:pt modelId="{274C85E5-F70E-414E-B2A8-541C30801902}" type="parTrans" cxnId="{A60D4B88-611F-4AB9-A628-DA622032F281}">
      <dgm:prSet/>
      <dgm:spPr/>
      <dgm:t>
        <a:bodyPr/>
        <a:lstStyle/>
        <a:p>
          <a:endParaRPr lang="en-US"/>
        </a:p>
      </dgm:t>
    </dgm:pt>
    <dgm:pt modelId="{E01F72CF-5D1F-49E2-8A29-AA6896B60ADF}" type="sibTrans" cxnId="{A60D4B88-611F-4AB9-A628-DA622032F281}">
      <dgm:prSet/>
      <dgm:spPr/>
      <dgm:t>
        <a:bodyPr/>
        <a:lstStyle/>
        <a:p>
          <a:endParaRPr lang="en-US"/>
        </a:p>
      </dgm:t>
    </dgm:pt>
    <dgm:pt modelId="{F819DD18-D78C-4240-8B01-4AA3EBC42695}">
      <dgm:prSet phldrT="[Text]" custT="1"/>
      <dgm:spPr/>
      <dgm:t>
        <a:bodyPr/>
        <a:lstStyle/>
        <a:p>
          <a:r>
            <a:rPr lang="en-US" sz="900" b="1" dirty="0">
              <a:latin typeface="Calibri"/>
              <a:cs typeface="Calibri"/>
            </a:rPr>
            <a:t>NDU supports the joint warfighter by providing rigorous Joint Professional Military Education to members of the U.S. Armed Forces and select others in order to develop leaders who have the ability to operate and creatively think in an unpredictable and complex world. </a:t>
          </a:r>
        </a:p>
      </dgm:t>
    </dgm:pt>
    <dgm:pt modelId="{603E63BB-6E6C-4DA7-8E3D-9C1AAF859D89}" type="parTrans" cxnId="{50C94063-B0B0-4283-B15E-19E6B25D530B}">
      <dgm:prSet/>
      <dgm:spPr/>
      <dgm:t>
        <a:bodyPr/>
        <a:lstStyle/>
        <a:p>
          <a:endParaRPr lang="en-US"/>
        </a:p>
      </dgm:t>
    </dgm:pt>
    <dgm:pt modelId="{A3A2A282-F556-489B-B571-E69BF26621FB}" type="sibTrans" cxnId="{50C94063-B0B0-4283-B15E-19E6B25D530B}">
      <dgm:prSet/>
      <dgm:spPr/>
      <dgm:t>
        <a:bodyPr/>
        <a:lstStyle/>
        <a:p>
          <a:endParaRPr lang="en-US"/>
        </a:p>
      </dgm:t>
    </dgm:pt>
    <dgm:pt modelId="{2EEC043A-BA06-416D-A219-F8FA88F7454F}">
      <dgm:prSet custT="1"/>
      <dgm:spPr/>
      <dgm:t>
        <a:bodyPr/>
        <a:lstStyle/>
        <a:p>
          <a:r>
            <a:rPr lang="en-US" sz="900" b="1" i="0" dirty="0">
              <a:latin typeface="Calibri"/>
              <a:cs typeface="Calibri"/>
            </a:rPr>
            <a:t>Academic Excellence</a:t>
          </a:r>
        </a:p>
      </dgm:t>
    </dgm:pt>
    <dgm:pt modelId="{932B5AA3-59FB-4BBE-8A11-1D56080BCAFE}" type="parTrans" cxnId="{D9E856EB-4B88-41C3-B547-82C88DFB5013}">
      <dgm:prSet/>
      <dgm:spPr/>
      <dgm:t>
        <a:bodyPr/>
        <a:lstStyle/>
        <a:p>
          <a:endParaRPr lang="en-US"/>
        </a:p>
      </dgm:t>
    </dgm:pt>
    <dgm:pt modelId="{20A38D9C-FF0E-4B12-BE6D-EF1A55ADFCA0}" type="sibTrans" cxnId="{D9E856EB-4B88-41C3-B547-82C88DFB5013}">
      <dgm:prSet/>
      <dgm:spPr/>
      <dgm:t>
        <a:bodyPr/>
        <a:lstStyle/>
        <a:p>
          <a:endParaRPr lang="en-US"/>
        </a:p>
      </dgm:t>
    </dgm:pt>
    <dgm:pt modelId="{DA1BA00B-1659-42FD-B829-FDBF2AFA1A5C}">
      <dgm:prSet custT="1"/>
      <dgm:spPr/>
      <dgm:t>
        <a:bodyPr/>
        <a:lstStyle/>
        <a:p>
          <a:r>
            <a:rPr lang="en-US" sz="900" b="1" i="0">
              <a:latin typeface="Calibri"/>
              <a:cs typeface="Calibri"/>
            </a:rPr>
            <a:t>Academic Freedom</a:t>
          </a:r>
        </a:p>
      </dgm:t>
    </dgm:pt>
    <dgm:pt modelId="{A7ACC971-DCF9-4BB2-A9D2-E46B694E32CF}" type="parTrans" cxnId="{4FA7C48B-57EB-42F2-8C78-54CE4024D8FA}">
      <dgm:prSet/>
      <dgm:spPr/>
      <dgm:t>
        <a:bodyPr/>
        <a:lstStyle/>
        <a:p>
          <a:endParaRPr lang="en-US"/>
        </a:p>
      </dgm:t>
    </dgm:pt>
    <dgm:pt modelId="{C3A407E3-3D43-4112-AFA9-B53D3F60AB8C}" type="sibTrans" cxnId="{4FA7C48B-57EB-42F2-8C78-54CE4024D8FA}">
      <dgm:prSet/>
      <dgm:spPr/>
      <dgm:t>
        <a:bodyPr/>
        <a:lstStyle/>
        <a:p>
          <a:endParaRPr lang="en-US"/>
        </a:p>
      </dgm:t>
    </dgm:pt>
    <dgm:pt modelId="{4503BA4E-9FC4-43FC-A8A5-B55A29519881}">
      <dgm:prSet custT="1"/>
      <dgm:spPr/>
      <dgm:t>
        <a:bodyPr/>
        <a:lstStyle/>
        <a:p>
          <a:r>
            <a:rPr lang="en-US" sz="900" b="1" i="0" dirty="0">
              <a:latin typeface="Calibri"/>
              <a:cs typeface="Calibri"/>
            </a:rPr>
            <a:t>Collaboration</a:t>
          </a:r>
        </a:p>
      </dgm:t>
    </dgm:pt>
    <dgm:pt modelId="{62C9927D-B5EC-45C9-9205-75E492FDB0EF}" type="parTrans" cxnId="{A9FBB4B5-0B99-4DD2-BCBC-2D7CF85503F5}">
      <dgm:prSet/>
      <dgm:spPr/>
      <dgm:t>
        <a:bodyPr/>
        <a:lstStyle/>
        <a:p>
          <a:endParaRPr lang="en-US"/>
        </a:p>
      </dgm:t>
    </dgm:pt>
    <dgm:pt modelId="{51C96DE3-A704-4074-BA3E-933A7D2B712D}" type="sibTrans" cxnId="{A9FBB4B5-0B99-4DD2-BCBC-2D7CF85503F5}">
      <dgm:prSet/>
      <dgm:spPr/>
      <dgm:t>
        <a:bodyPr/>
        <a:lstStyle/>
        <a:p>
          <a:endParaRPr lang="en-US"/>
        </a:p>
      </dgm:t>
    </dgm:pt>
    <dgm:pt modelId="{DF0F2B42-6287-4EB7-958E-216F9569C9CF}">
      <dgm:prSet custT="1"/>
      <dgm:spPr/>
      <dgm:t>
        <a:bodyPr/>
        <a:lstStyle/>
        <a:p>
          <a:r>
            <a:rPr lang="en-US" sz="900" b="1" i="0" dirty="0">
              <a:latin typeface="Calibri"/>
              <a:cs typeface="Calibri"/>
            </a:rPr>
            <a:t>Diversity</a:t>
          </a:r>
        </a:p>
      </dgm:t>
    </dgm:pt>
    <dgm:pt modelId="{FB659422-1A5F-4EBF-AC99-AE58F3E22073}" type="parTrans" cxnId="{A184F4C3-8306-4FCA-8034-269004B90B1C}">
      <dgm:prSet/>
      <dgm:spPr/>
      <dgm:t>
        <a:bodyPr/>
        <a:lstStyle/>
        <a:p>
          <a:endParaRPr lang="en-US"/>
        </a:p>
      </dgm:t>
    </dgm:pt>
    <dgm:pt modelId="{D9FD949A-2BD7-4445-A815-3BFF677E6FD6}" type="sibTrans" cxnId="{A184F4C3-8306-4FCA-8034-269004B90B1C}">
      <dgm:prSet/>
      <dgm:spPr/>
      <dgm:t>
        <a:bodyPr/>
        <a:lstStyle/>
        <a:p>
          <a:endParaRPr lang="en-US"/>
        </a:p>
      </dgm:t>
    </dgm:pt>
    <dgm:pt modelId="{9B7FC6E6-2E79-4B84-AF3E-AE69D9D592B2}">
      <dgm:prSet custT="1"/>
      <dgm:spPr/>
      <dgm:t>
        <a:bodyPr/>
        <a:lstStyle/>
        <a:p>
          <a:r>
            <a:rPr lang="en-US" sz="900" b="1" i="0">
              <a:latin typeface="Calibri"/>
              <a:cs typeface="Calibri"/>
            </a:rPr>
            <a:t>Holistic Development</a:t>
          </a:r>
        </a:p>
      </dgm:t>
    </dgm:pt>
    <dgm:pt modelId="{FF4532C8-3656-4562-A02F-CE5A9DE2D969}" type="parTrans" cxnId="{3001F8C6-EEB9-447D-9A62-D6002D0BCF21}">
      <dgm:prSet/>
      <dgm:spPr/>
      <dgm:t>
        <a:bodyPr/>
        <a:lstStyle/>
        <a:p>
          <a:endParaRPr lang="en-US"/>
        </a:p>
      </dgm:t>
    </dgm:pt>
    <dgm:pt modelId="{3D74794C-A81D-42E0-A9AE-10EEE9BBABE2}" type="sibTrans" cxnId="{3001F8C6-EEB9-447D-9A62-D6002D0BCF21}">
      <dgm:prSet/>
      <dgm:spPr/>
      <dgm:t>
        <a:bodyPr/>
        <a:lstStyle/>
        <a:p>
          <a:endParaRPr lang="en-US"/>
        </a:p>
      </dgm:t>
    </dgm:pt>
    <dgm:pt modelId="{9EF43BE6-227E-41DD-A599-C330BF3FAD5F}">
      <dgm:prSet custT="1"/>
      <dgm:spPr/>
      <dgm:t>
        <a:bodyPr/>
        <a:lstStyle/>
        <a:p>
          <a:r>
            <a:rPr lang="en-US" sz="900" b="1" i="0" dirty="0">
              <a:latin typeface="Calibri"/>
              <a:cs typeface="Calibri"/>
            </a:rPr>
            <a:t>Integrity</a:t>
          </a:r>
        </a:p>
      </dgm:t>
    </dgm:pt>
    <dgm:pt modelId="{A839B573-6888-49AD-BB4C-5DF1D45F96D2}" type="parTrans" cxnId="{C2D5F543-6757-4E92-87F5-4855B33247D2}">
      <dgm:prSet/>
      <dgm:spPr/>
      <dgm:t>
        <a:bodyPr/>
        <a:lstStyle/>
        <a:p>
          <a:endParaRPr lang="en-US"/>
        </a:p>
      </dgm:t>
    </dgm:pt>
    <dgm:pt modelId="{8C4B796C-709B-48C5-B6B2-6A07EE77D2F6}" type="sibTrans" cxnId="{C2D5F543-6757-4E92-87F5-4855B33247D2}">
      <dgm:prSet/>
      <dgm:spPr/>
      <dgm:t>
        <a:bodyPr/>
        <a:lstStyle/>
        <a:p>
          <a:endParaRPr lang="en-US"/>
        </a:p>
      </dgm:t>
    </dgm:pt>
    <dgm:pt modelId="{5A9E2E38-0C67-4426-9CF1-EA9DE23F107A}">
      <dgm:prSet phldrT="[Text]" custT="1"/>
      <dgm:spPr/>
      <dgm:t>
        <a:bodyPr/>
        <a:lstStyle/>
        <a:p>
          <a:r>
            <a:rPr lang="en-US" sz="900" b="1" dirty="0">
              <a:latin typeface="Calibri"/>
              <a:cs typeface="Calibri"/>
            </a:rPr>
            <a:t>Evolve into </a:t>
          </a:r>
          <a:r>
            <a:rPr lang="en-US" sz="900" b="1" i="1" dirty="0">
              <a:latin typeface="Calibri"/>
              <a:cs typeface="Calibri"/>
            </a:rPr>
            <a:t>One University</a:t>
          </a:r>
          <a:r>
            <a:rPr lang="en-US" sz="900" b="1" dirty="0">
              <a:latin typeface="Calibri"/>
              <a:cs typeface="Calibri"/>
            </a:rPr>
            <a:t> marked by preeminence and collegiality across the institution</a:t>
          </a:r>
        </a:p>
      </dgm:t>
    </dgm:pt>
    <dgm:pt modelId="{8ED08474-A3DB-4E32-B587-7DD0FF418B60}" type="parTrans" cxnId="{24CFF750-2420-4214-AC1B-1251AF1A85BE}">
      <dgm:prSet/>
      <dgm:spPr/>
      <dgm:t>
        <a:bodyPr/>
        <a:lstStyle/>
        <a:p>
          <a:endParaRPr lang="en-US"/>
        </a:p>
      </dgm:t>
    </dgm:pt>
    <dgm:pt modelId="{D4EE1E39-47BE-43EB-92D4-2F93D7563044}" type="sibTrans" cxnId="{24CFF750-2420-4214-AC1B-1251AF1A85BE}">
      <dgm:prSet/>
      <dgm:spPr/>
      <dgm:t>
        <a:bodyPr/>
        <a:lstStyle/>
        <a:p>
          <a:endParaRPr lang="en-US"/>
        </a:p>
      </dgm:t>
    </dgm:pt>
    <dgm:pt modelId="{B765C129-C1C6-481C-BEE2-C573664A5A20}">
      <dgm:prSet custT="1"/>
      <dgm:spPr/>
      <dgm:t>
        <a:bodyPr/>
        <a:lstStyle/>
        <a:p>
          <a:r>
            <a:rPr lang="en-US" sz="900" b="1" dirty="0">
              <a:latin typeface="Calibri"/>
              <a:cs typeface="Calibri"/>
            </a:rPr>
            <a:t>Enable continual institutional renewal and improvement</a:t>
          </a:r>
        </a:p>
      </dgm:t>
    </dgm:pt>
    <dgm:pt modelId="{17C16079-3896-458D-8B4E-2F13EF5C3754}" type="parTrans" cxnId="{DF4A0ED6-1003-4B5A-A4FA-19DB943A35F7}">
      <dgm:prSet/>
      <dgm:spPr/>
      <dgm:t>
        <a:bodyPr/>
        <a:lstStyle/>
        <a:p>
          <a:endParaRPr lang="en-US"/>
        </a:p>
      </dgm:t>
    </dgm:pt>
    <dgm:pt modelId="{9BD08C23-C524-4245-94AA-8EA4BD8AD4B5}" type="sibTrans" cxnId="{DF4A0ED6-1003-4B5A-A4FA-19DB943A35F7}">
      <dgm:prSet/>
      <dgm:spPr/>
      <dgm:t>
        <a:bodyPr/>
        <a:lstStyle/>
        <a:p>
          <a:endParaRPr lang="en-US"/>
        </a:p>
      </dgm:t>
    </dgm:pt>
    <dgm:pt modelId="{23E8DD6E-62F0-4ED2-AE99-07860350537B}">
      <dgm:prSet phldrT="[Text]" custT="1"/>
      <dgm:spPr/>
      <dgm:t>
        <a:bodyPr/>
        <a:lstStyle/>
        <a:p>
          <a:r>
            <a:rPr lang="en-US" sz="900" b="1" dirty="0">
              <a:latin typeface="Calibri"/>
              <a:cs typeface="Calibri"/>
            </a:rPr>
            <a:t>Leverage and integrate best practices to produce synergy, alignment and excellence</a:t>
          </a:r>
        </a:p>
      </dgm:t>
    </dgm:pt>
    <dgm:pt modelId="{61A1A82E-B6DD-4F27-80BD-3378BC12FBA5}" type="parTrans" cxnId="{60A6D6FA-FF6A-4331-A54F-972AEE26510A}">
      <dgm:prSet/>
      <dgm:spPr/>
      <dgm:t>
        <a:bodyPr/>
        <a:lstStyle/>
        <a:p>
          <a:endParaRPr lang="en-US"/>
        </a:p>
      </dgm:t>
    </dgm:pt>
    <dgm:pt modelId="{595EA59C-32E8-4460-BC55-BDBC926975E0}" type="sibTrans" cxnId="{60A6D6FA-FF6A-4331-A54F-972AEE26510A}">
      <dgm:prSet/>
      <dgm:spPr/>
      <dgm:t>
        <a:bodyPr/>
        <a:lstStyle/>
        <a:p>
          <a:endParaRPr lang="en-US"/>
        </a:p>
      </dgm:t>
    </dgm:pt>
    <dgm:pt modelId="{0DF86954-A75E-40BC-84FA-0B2946E3AE29}">
      <dgm:prSet custT="1"/>
      <dgm:spPr/>
      <dgm:t>
        <a:bodyPr/>
        <a:lstStyle/>
        <a:p>
          <a:r>
            <a:rPr lang="en-US" sz="900" b="1" i="0" dirty="0">
              <a:latin typeface="Calibri"/>
              <a:cs typeface="Calibri"/>
            </a:rPr>
            <a:t>Education and Leader Development: E</a:t>
          </a:r>
          <a:r>
            <a:rPr lang="en-US" sz="900" b="1" dirty="0">
              <a:latin typeface="Calibri"/>
              <a:cs typeface="Calibri"/>
            </a:rPr>
            <a:t>ducates, develops and inspires </a:t>
          </a:r>
          <a:r>
            <a:rPr lang="en-US" sz="900" b="1" dirty="0" smtClean="0">
              <a:latin typeface="Calibri"/>
              <a:cs typeface="Calibri"/>
            </a:rPr>
            <a:t>national </a:t>
          </a:r>
          <a:r>
            <a:rPr lang="en-US" sz="900" b="1" dirty="0">
              <a:latin typeface="Calibri"/>
              <a:cs typeface="Calibri"/>
            </a:rPr>
            <a:t>security leaders</a:t>
          </a:r>
          <a:endParaRPr lang="en-US" sz="900" b="1" i="0" dirty="0">
            <a:latin typeface="Calibri"/>
            <a:cs typeface="Calibri"/>
          </a:endParaRPr>
        </a:p>
      </dgm:t>
    </dgm:pt>
    <dgm:pt modelId="{17A08098-493E-406E-840E-2CE8AC7BB380}" type="parTrans" cxnId="{23854415-C00B-4B0D-B723-4E24BD7D2B5D}">
      <dgm:prSet/>
      <dgm:spPr/>
      <dgm:t>
        <a:bodyPr/>
        <a:lstStyle/>
        <a:p>
          <a:endParaRPr lang="en-US"/>
        </a:p>
      </dgm:t>
    </dgm:pt>
    <dgm:pt modelId="{F480CA02-3A6D-45C9-BB88-D94BFA462A9E}" type="sibTrans" cxnId="{23854415-C00B-4B0D-B723-4E24BD7D2B5D}">
      <dgm:prSet/>
      <dgm:spPr/>
      <dgm:t>
        <a:bodyPr/>
        <a:lstStyle/>
        <a:p>
          <a:endParaRPr lang="en-US"/>
        </a:p>
      </dgm:t>
    </dgm:pt>
    <dgm:pt modelId="{8960025E-61A3-4D05-B39F-E136170B82D6}">
      <dgm:prSet custT="1"/>
      <dgm:spPr/>
      <dgm:t>
        <a:bodyPr/>
        <a:lstStyle/>
        <a:p>
          <a:r>
            <a:rPr lang="en-US" sz="900" b="1" i="0" dirty="0">
              <a:latin typeface="Calibri"/>
              <a:cs typeface="Calibri"/>
            </a:rPr>
            <a:t>Scholarship: C</a:t>
          </a:r>
          <a:r>
            <a:rPr lang="en-US" sz="900" b="1" dirty="0">
              <a:latin typeface="Calibri"/>
              <a:cs typeface="Calibri"/>
            </a:rPr>
            <a:t>reates, preserves, and disseminates knowledge</a:t>
          </a:r>
          <a:endParaRPr lang="en-US" sz="900" b="1" i="0" dirty="0">
            <a:latin typeface="Calibri"/>
            <a:cs typeface="Calibri"/>
          </a:endParaRPr>
        </a:p>
      </dgm:t>
    </dgm:pt>
    <dgm:pt modelId="{44DEBA97-558D-4E8D-B391-F530539990D2}" type="parTrans" cxnId="{39DCDDDE-2C12-496B-8AB2-1CDF1D710FC7}">
      <dgm:prSet/>
      <dgm:spPr/>
      <dgm:t>
        <a:bodyPr/>
        <a:lstStyle/>
        <a:p>
          <a:endParaRPr lang="en-US"/>
        </a:p>
      </dgm:t>
    </dgm:pt>
    <dgm:pt modelId="{5E6047E2-12E8-4128-B9D0-C929E196F7C3}" type="sibTrans" cxnId="{39DCDDDE-2C12-496B-8AB2-1CDF1D710FC7}">
      <dgm:prSet/>
      <dgm:spPr/>
      <dgm:t>
        <a:bodyPr/>
        <a:lstStyle/>
        <a:p>
          <a:endParaRPr lang="en-US"/>
        </a:p>
      </dgm:t>
    </dgm:pt>
    <dgm:pt modelId="{44FF2AE7-602B-4931-9C15-E606E031BD8C}">
      <dgm:prSet custT="1"/>
      <dgm:spPr/>
      <dgm:t>
        <a:bodyPr/>
        <a:lstStyle/>
        <a:p>
          <a:r>
            <a:rPr lang="en-US" sz="900" b="1" i="0" dirty="0">
              <a:latin typeface="Calibri"/>
              <a:cs typeface="Calibri"/>
            </a:rPr>
            <a:t>University Improvement: </a:t>
          </a:r>
          <a:r>
            <a:rPr lang="en-US" sz="900" b="1" dirty="0">
              <a:latin typeface="Calibri"/>
              <a:cs typeface="Calibri"/>
            </a:rPr>
            <a:t>Evolves to foster institutional collaboration and integration</a:t>
          </a:r>
          <a:endParaRPr lang="en-US" sz="900" b="1" i="0" dirty="0">
            <a:latin typeface="Calibri"/>
            <a:cs typeface="Calibri"/>
          </a:endParaRPr>
        </a:p>
      </dgm:t>
    </dgm:pt>
    <dgm:pt modelId="{7EB3DF86-7E34-437B-97D0-34E963F4D9C6}" type="parTrans" cxnId="{6190C582-408B-4946-9BF2-285531B1CAC9}">
      <dgm:prSet/>
      <dgm:spPr/>
      <dgm:t>
        <a:bodyPr/>
        <a:lstStyle/>
        <a:p>
          <a:endParaRPr lang="en-US"/>
        </a:p>
      </dgm:t>
    </dgm:pt>
    <dgm:pt modelId="{338A279E-8513-4A8F-8D22-FD41DE6FA102}" type="sibTrans" cxnId="{6190C582-408B-4946-9BF2-285531B1CAC9}">
      <dgm:prSet/>
      <dgm:spPr/>
      <dgm:t>
        <a:bodyPr/>
        <a:lstStyle/>
        <a:p>
          <a:endParaRPr lang="en-US"/>
        </a:p>
      </dgm:t>
    </dgm:pt>
    <dgm:pt modelId="{3C86D34E-5E19-4F85-A3EF-55611B904F78}">
      <dgm:prSet custT="1"/>
      <dgm:spPr>
        <a:solidFill>
          <a:srgbClr val="6D4AB2"/>
        </a:solidFill>
      </dgm:spPr>
      <dgm:t>
        <a:bodyPr/>
        <a:lstStyle/>
        <a:p>
          <a:r>
            <a:rPr lang="en-US" sz="900" b="1">
              <a:latin typeface="Calibri"/>
              <a:cs typeface="Calibri"/>
            </a:rPr>
            <a:t>Strategic Goals</a:t>
          </a:r>
        </a:p>
      </dgm:t>
    </dgm:pt>
    <dgm:pt modelId="{7C548794-DE8E-4762-A809-FAC4884637FB}" type="parTrans" cxnId="{31E0844E-8A29-42CF-A51F-C52490B8392B}">
      <dgm:prSet/>
      <dgm:spPr/>
      <dgm:t>
        <a:bodyPr/>
        <a:lstStyle/>
        <a:p>
          <a:endParaRPr lang="en-US"/>
        </a:p>
      </dgm:t>
    </dgm:pt>
    <dgm:pt modelId="{71304599-AB10-4467-BDAF-EE773BA70C4F}" type="sibTrans" cxnId="{31E0844E-8A29-42CF-A51F-C52490B8392B}">
      <dgm:prSet/>
      <dgm:spPr/>
      <dgm:t>
        <a:bodyPr/>
        <a:lstStyle/>
        <a:p>
          <a:endParaRPr lang="en-US"/>
        </a:p>
      </dgm:t>
    </dgm:pt>
    <dgm:pt modelId="{084F9BF3-701D-4869-9A7C-873C5B2F220D}">
      <dgm:prSet custT="1"/>
      <dgm:spPr/>
      <dgm:t>
        <a:bodyPr/>
        <a:lstStyle/>
        <a:p>
          <a:r>
            <a:rPr lang="en-US" sz="900" b="1" i="0" dirty="0">
              <a:latin typeface="Calibri"/>
              <a:cs typeface="Calibri"/>
            </a:rPr>
            <a:t>Institutional Enablers: </a:t>
          </a:r>
          <a:r>
            <a:rPr lang="en-US" sz="900" b="1" dirty="0">
              <a:latin typeface="Calibri"/>
              <a:cs typeface="Calibri"/>
            </a:rPr>
            <a:t>Creates integrated solutions and services</a:t>
          </a:r>
          <a:endParaRPr lang="en-US" sz="900" b="1" i="0" dirty="0">
            <a:latin typeface="Calibri"/>
            <a:cs typeface="Calibri"/>
          </a:endParaRPr>
        </a:p>
      </dgm:t>
    </dgm:pt>
    <dgm:pt modelId="{F8A45C00-B652-42AA-A453-7F50D46BD922}" type="parTrans" cxnId="{355FBA8C-6E39-4E96-A6BE-3E49AF4A06D9}">
      <dgm:prSet/>
      <dgm:spPr/>
      <dgm:t>
        <a:bodyPr/>
        <a:lstStyle/>
        <a:p>
          <a:endParaRPr lang="en-US"/>
        </a:p>
      </dgm:t>
    </dgm:pt>
    <dgm:pt modelId="{DA0B2C21-9686-423D-912D-AFA777BC65C7}" type="sibTrans" cxnId="{355FBA8C-6E39-4E96-A6BE-3E49AF4A06D9}">
      <dgm:prSet/>
      <dgm:spPr/>
      <dgm:t>
        <a:bodyPr/>
        <a:lstStyle/>
        <a:p>
          <a:endParaRPr lang="en-US"/>
        </a:p>
      </dgm:t>
    </dgm:pt>
    <dgm:pt modelId="{A9046E36-057D-454D-8368-1F128DBA41A3}">
      <dgm:prSet phldrT="[Text]" custT="1"/>
      <dgm:spPr>
        <a:solidFill>
          <a:srgbClr val="6D4AB2"/>
        </a:solidFill>
      </dgm:spPr>
      <dgm:t>
        <a:bodyPr/>
        <a:lstStyle/>
        <a:p>
          <a:r>
            <a:rPr lang="en-US" sz="900" b="1">
              <a:latin typeface="Calibri"/>
              <a:cs typeface="Calibri"/>
            </a:rPr>
            <a:t>Imperatives</a:t>
          </a:r>
        </a:p>
      </dgm:t>
    </dgm:pt>
    <dgm:pt modelId="{063A0E67-1E23-4CED-882F-C1732D3930CB}" type="parTrans" cxnId="{9D22998D-1516-43E3-8C84-CE8150690AA7}">
      <dgm:prSet/>
      <dgm:spPr/>
      <dgm:t>
        <a:bodyPr/>
        <a:lstStyle/>
        <a:p>
          <a:endParaRPr lang="en-US"/>
        </a:p>
      </dgm:t>
    </dgm:pt>
    <dgm:pt modelId="{8F92A166-8718-475B-AAA1-8E053C7DB227}" type="sibTrans" cxnId="{9D22998D-1516-43E3-8C84-CE8150690AA7}">
      <dgm:prSet/>
      <dgm:spPr/>
      <dgm:t>
        <a:bodyPr/>
        <a:lstStyle/>
        <a:p>
          <a:endParaRPr lang="en-US"/>
        </a:p>
      </dgm:t>
    </dgm:pt>
    <dgm:pt modelId="{2EA2AC75-2514-43EA-9F17-BC0881336D52}">
      <dgm:prSet phldrT="[Text]" custT="1"/>
      <dgm:spPr/>
      <dgm:t>
        <a:bodyPr/>
        <a:lstStyle/>
        <a:p>
          <a:pPr rtl="0"/>
          <a:r>
            <a:rPr lang="en-US" sz="900" b="1" dirty="0">
              <a:latin typeface="Calibri"/>
              <a:cs typeface="Calibri"/>
            </a:rPr>
            <a:t>Advanced joint education and supporting programs</a:t>
          </a:r>
        </a:p>
      </dgm:t>
    </dgm:pt>
    <dgm:pt modelId="{CD5CF4C3-6659-4F44-BF0C-2B9E0DD06F79}" type="parTrans" cxnId="{F5269FC9-439C-493E-A9DC-C51717276F36}">
      <dgm:prSet/>
      <dgm:spPr/>
      <dgm:t>
        <a:bodyPr/>
        <a:lstStyle/>
        <a:p>
          <a:endParaRPr lang="en-US"/>
        </a:p>
      </dgm:t>
    </dgm:pt>
    <dgm:pt modelId="{35D3DD18-7B87-4958-B81B-1DBCAC8B9296}" type="sibTrans" cxnId="{F5269FC9-439C-493E-A9DC-C51717276F36}">
      <dgm:prSet/>
      <dgm:spPr/>
      <dgm:t>
        <a:bodyPr/>
        <a:lstStyle/>
        <a:p>
          <a:endParaRPr lang="en-US"/>
        </a:p>
      </dgm:t>
    </dgm:pt>
    <dgm:pt modelId="{17D751B0-B33F-4E18-9703-9892FACE1923}">
      <dgm:prSet custT="1"/>
      <dgm:spPr/>
      <dgm:t>
        <a:bodyPr/>
        <a:lstStyle/>
        <a:p>
          <a:r>
            <a:rPr lang="en-US" sz="900" b="1" dirty="0">
              <a:latin typeface="Calibri"/>
              <a:cs typeface="Calibri"/>
            </a:rPr>
            <a:t>Joint student body of national security professionals</a:t>
          </a:r>
        </a:p>
      </dgm:t>
    </dgm:pt>
    <dgm:pt modelId="{66AD999C-F7C7-4BE7-8CDE-D9AD9B3B322E}" type="parTrans" cxnId="{F22D4A14-370E-49FE-A1F0-38794889B195}">
      <dgm:prSet/>
      <dgm:spPr/>
      <dgm:t>
        <a:bodyPr/>
        <a:lstStyle/>
        <a:p>
          <a:endParaRPr lang="en-US"/>
        </a:p>
      </dgm:t>
    </dgm:pt>
    <dgm:pt modelId="{347FA324-39AD-405E-88B2-6745D06D263B}" type="sibTrans" cxnId="{F22D4A14-370E-49FE-A1F0-38794889B195}">
      <dgm:prSet/>
      <dgm:spPr/>
      <dgm:t>
        <a:bodyPr/>
        <a:lstStyle/>
        <a:p>
          <a:endParaRPr lang="en-US"/>
        </a:p>
      </dgm:t>
    </dgm:pt>
    <dgm:pt modelId="{79295DC6-32D0-4ACB-9D01-94026BADF364}">
      <dgm:prSet custT="1"/>
      <dgm:spPr/>
      <dgm:t>
        <a:bodyPr/>
        <a:lstStyle/>
        <a:p>
          <a:r>
            <a:rPr lang="en-US" sz="900" b="1" dirty="0">
              <a:latin typeface="Calibri"/>
              <a:cs typeface="Calibri"/>
            </a:rPr>
            <a:t>Students meet graduate education performance standards</a:t>
          </a:r>
        </a:p>
      </dgm:t>
    </dgm:pt>
    <dgm:pt modelId="{5AF8AB08-003A-44F8-85DC-3B9A914970FA}" type="parTrans" cxnId="{97A70C9C-F7E7-419F-97C7-6154DBF7B75C}">
      <dgm:prSet/>
      <dgm:spPr/>
      <dgm:t>
        <a:bodyPr/>
        <a:lstStyle/>
        <a:p>
          <a:endParaRPr lang="en-US"/>
        </a:p>
      </dgm:t>
    </dgm:pt>
    <dgm:pt modelId="{580734AA-E508-4C90-ACC2-953535CE07E5}" type="sibTrans" cxnId="{97A70C9C-F7E7-419F-97C7-6154DBF7B75C}">
      <dgm:prSet/>
      <dgm:spPr/>
      <dgm:t>
        <a:bodyPr/>
        <a:lstStyle/>
        <a:p>
          <a:endParaRPr lang="en-US"/>
        </a:p>
      </dgm:t>
    </dgm:pt>
    <dgm:pt modelId="{3B84B32F-C599-47F9-A9CB-E0CDB963CAF5}">
      <dgm:prSet custT="1"/>
      <dgm:spPr/>
      <dgm:t>
        <a:bodyPr/>
        <a:lstStyle/>
        <a:p>
          <a:r>
            <a:rPr lang="en-US" sz="900" b="1">
              <a:latin typeface="Calibri"/>
              <a:cs typeface="Calibri"/>
            </a:rPr>
            <a:t>Joint faculty of scholars</a:t>
          </a:r>
        </a:p>
      </dgm:t>
    </dgm:pt>
    <dgm:pt modelId="{6ED8594A-3A5B-4DA2-AB20-A77776053C4E}" type="parTrans" cxnId="{0C9C5A06-4908-462D-8DC9-241461E85ED7}">
      <dgm:prSet/>
      <dgm:spPr/>
      <dgm:t>
        <a:bodyPr/>
        <a:lstStyle/>
        <a:p>
          <a:endParaRPr lang="en-US"/>
        </a:p>
      </dgm:t>
    </dgm:pt>
    <dgm:pt modelId="{5C9026D4-6CE0-4381-AA6A-689223518026}" type="sibTrans" cxnId="{0C9C5A06-4908-462D-8DC9-241461E85ED7}">
      <dgm:prSet/>
      <dgm:spPr/>
      <dgm:t>
        <a:bodyPr/>
        <a:lstStyle/>
        <a:p>
          <a:endParaRPr lang="en-US"/>
        </a:p>
      </dgm:t>
    </dgm:pt>
    <dgm:pt modelId="{EE7A2C0E-5CEF-4310-8337-E8E03BC4BD76}">
      <dgm:prSet custT="1"/>
      <dgm:spPr/>
      <dgm:t>
        <a:bodyPr/>
        <a:lstStyle/>
        <a:p>
          <a:r>
            <a:rPr lang="en-US" sz="900" b="1" dirty="0">
              <a:latin typeface="Calibri"/>
              <a:cs typeface="Calibri"/>
            </a:rPr>
            <a:t>Faculty engaged in knowledge </a:t>
          </a:r>
          <a:r>
            <a:rPr lang="en-US" sz="900" b="1" dirty="0" err="1">
              <a:latin typeface="Calibri"/>
              <a:cs typeface="Calibri"/>
            </a:rPr>
            <a:t>ceration</a:t>
          </a:r>
          <a:r>
            <a:rPr lang="en-US" sz="900" b="1" dirty="0">
              <a:latin typeface="Calibri"/>
              <a:cs typeface="Calibri"/>
            </a:rPr>
            <a:t> and dissemination</a:t>
          </a:r>
        </a:p>
      </dgm:t>
    </dgm:pt>
    <dgm:pt modelId="{A4AFC6C3-7674-44F7-8DE8-26BABC1BD981}" type="parTrans" cxnId="{8E1178B1-E63E-4FB7-9B47-77F1A2BD0042}">
      <dgm:prSet/>
      <dgm:spPr/>
      <dgm:t>
        <a:bodyPr/>
        <a:lstStyle/>
        <a:p>
          <a:endParaRPr lang="en-US"/>
        </a:p>
      </dgm:t>
    </dgm:pt>
    <dgm:pt modelId="{12448E42-EE3F-478A-B500-A375C2515E49}" type="sibTrans" cxnId="{8E1178B1-E63E-4FB7-9B47-77F1A2BD0042}">
      <dgm:prSet/>
      <dgm:spPr/>
      <dgm:t>
        <a:bodyPr/>
        <a:lstStyle/>
        <a:p>
          <a:endParaRPr lang="en-US"/>
        </a:p>
      </dgm:t>
    </dgm:pt>
    <dgm:pt modelId="{D0B2A1E8-8D85-4CFB-9869-6DBFCDDACE71}" type="pres">
      <dgm:prSet presAssocID="{67C60008-C7EA-49BB-90C2-C4637C50568E}" presName="Name0" presStyleCnt="0">
        <dgm:presLayoutVars>
          <dgm:dir/>
          <dgm:animLvl val="lvl"/>
          <dgm:resizeHandles val="exact"/>
        </dgm:presLayoutVars>
      </dgm:prSet>
      <dgm:spPr/>
      <dgm:t>
        <a:bodyPr/>
        <a:lstStyle/>
        <a:p>
          <a:endParaRPr lang="en-US"/>
        </a:p>
      </dgm:t>
    </dgm:pt>
    <dgm:pt modelId="{A6103C30-7601-4B4C-8232-8DA1BCB14488}" type="pres">
      <dgm:prSet presAssocID="{3C86D34E-5E19-4F85-A3EF-55611B904F78}" presName="boxAndChildren" presStyleCnt="0"/>
      <dgm:spPr/>
    </dgm:pt>
    <dgm:pt modelId="{028A3767-8DC9-40C7-9C7B-B78D7277742B}" type="pres">
      <dgm:prSet presAssocID="{3C86D34E-5E19-4F85-A3EF-55611B904F78}" presName="parentTextBox" presStyleLbl="node1" presStyleIdx="0" presStyleCnt="6"/>
      <dgm:spPr/>
      <dgm:t>
        <a:bodyPr/>
        <a:lstStyle/>
        <a:p>
          <a:endParaRPr lang="en-US"/>
        </a:p>
      </dgm:t>
    </dgm:pt>
    <dgm:pt modelId="{A5FC93CF-59A3-4FE0-8315-D0B83C8835BC}" type="pres">
      <dgm:prSet presAssocID="{3C86D34E-5E19-4F85-A3EF-55611B904F78}" presName="entireBox" presStyleLbl="node1" presStyleIdx="0" presStyleCnt="6" custScaleY="129836"/>
      <dgm:spPr/>
      <dgm:t>
        <a:bodyPr/>
        <a:lstStyle/>
        <a:p>
          <a:endParaRPr lang="en-US"/>
        </a:p>
      </dgm:t>
    </dgm:pt>
    <dgm:pt modelId="{B1E9917C-4CD8-4731-8A7B-D8EE14C81B42}" type="pres">
      <dgm:prSet presAssocID="{3C86D34E-5E19-4F85-A3EF-55611B904F78}" presName="descendantBox" presStyleCnt="0"/>
      <dgm:spPr/>
    </dgm:pt>
    <dgm:pt modelId="{87EA6581-7122-48AF-AE2C-4E86A3A6EFEC}" type="pres">
      <dgm:prSet presAssocID="{0DF86954-A75E-40BC-84FA-0B2946E3AE29}" presName="childTextBox" presStyleLbl="fgAccFollowNode1" presStyleIdx="0" presStyleCnt="20" custScaleY="174632" custLinFactNeighborY="41612">
        <dgm:presLayoutVars>
          <dgm:bulletEnabled val="1"/>
        </dgm:presLayoutVars>
      </dgm:prSet>
      <dgm:spPr/>
      <dgm:t>
        <a:bodyPr/>
        <a:lstStyle/>
        <a:p>
          <a:endParaRPr lang="en-US"/>
        </a:p>
      </dgm:t>
    </dgm:pt>
    <dgm:pt modelId="{049803B5-8FF3-4928-812B-9213E8C7E501}" type="pres">
      <dgm:prSet presAssocID="{8960025E-61A3-4D05-B39F-E136170B82D6}" presName="childTextBox" presStyleLbl="fgAccFollowNode1" presStyleIdx="1" presStyleCnt="20" custScaleX="96104" custScaleY="174632" custLinFactNeighborY="41612">
        <dgm:presLayoutVars>
          <dgm:bulletEnabled val="1"/>
        </dgm:presLayoutVars>
      </dgm:prSet>
      <dgm:spPr/>
      <dgm:t>
        <a:bodyPr/>
        <a:lstStyle/>
        <a:p>
          <a:endParaRPr lang="en-US"/>
        </a:p>
      </dgm:t>
    </dgm:pt>
    <dgm:pt modelId="{B75E01A2-25A0-4FDE-B523-C0FF5B93D7EF}" type="pres">
      <dgm:prSet presAssocID="{084F9BF3-701D-4869-9A7C-873C5B2F220D}" presName="childTextBox" presStyleLbl="fgAccFollowNode1" presStyleIdx="2" presStyleCnt="20" custScaleY="174632" custLinFactNeighborY="44824">
        <dgm:presLayoutVars>
          <dgm:bulletEnabled val="1"/>
        </dgm:presLayoutVars>
      </dgm:prSet>
      <dgm:spPr/>
      <dgm:t>
        <a:bodyPr/>
        <a:lstStyle/>
        <a:p>
          <a:endParaRPr lang="en-US"/>
        </a:p>
      </dgm:t>
    </dgm:pt>
    <dgm:pt modelId="{843601CD-B431-411F-873F-2EBD13E907E8}" type="pres">
      <dgm:prSet presAssocID="{44FF2AE7-602B-4931-9C15-E606E031BD8C}" presName="childTextBox" presStyleLbl="fgAccFollowNode1" presStyleIdx="3" presStyleCnt="20" custScaleX="96156" custScaleY="174632" custLinFactNeighborY="41612">
        <dgm:presLayoutVars>
          <dgm:bulletEnabled val="1"/>
        </dgm:presLayoutVars>
      </dgm:prSet>
      <dgm:spPr/>
      <dgm:t>
        <a:bodyPr/>
        <a:lstStyle/>
        <a:p>
          <a:endParaRPr lang="en-US"/>
        </a:p>
      </dgm:t>
    </dgm:pt>
    <dgm:pt modelId="{70B9A5E7-2F71-4221-B247-370B4CDEE754}" type="pres">
      <dgm:prSet presAssocID="{4909D074-B261-4E35-AD49-5ABC97684A23}" presName="sp" presStyleCnt="0"/>
      <dgm:spPr/>
    </dgm:pt>
    <dgm:pt modelId="{FA9B586E-B3B3-42BB-8B11-DE62D3CAAF78}" type="pres">
      <dgm:prSet presAssocID="{B8C15022-E609-44F8-9A52-4DEDB177C8C8}" presName="arrowAndChildren" presStyleCnt="0"/>
      <dgm:spPr/>
    </dgm:pt>
    <dgm:pt modelId="{48A58564-1B49-4829-8691-119875B29E8B}" type="pres">
      <dgm:prSet presAssocID="{B8C15022-E609-44F8-9A52-4DEDB177C8C8}" presName="parentTextArrow" presStyleLbl="node1" presStyleIdx="0" presStyleCnt="6"/>
      <dgm:spPr/>
      <dgm:t>
        <a:bodyPr/>
        <a:lstStyle/>
        <a:p>
          <a:endParaRPr lang="en-US"/>
        </a:p>
      </dgm:t>
    </dgm:pt>
    <dgm:pt modelId="{EC7417FB-7F11-4AA4-9BE4-8630CE7DF56E}" type="pres">
      <dgm:prSet presAssocID="{B8C15022-E609-44F8-9A52-4DEDB177C8C8}" presName="arrow" presStyleLbl="node1" presStyleIdx="1" presStyleCnt="6"/>
      <dgm:spPr/>
      <dgm:t>
        <a:bodyPr/>
        <a:lstStyle/>
        <a:p>
          <a:endParaRPr lang="en-US"/>
        </a:p>
      </dgm:t>
    </dgm:pt>
    <dgm:pt modelId="{14F8D0FF-07D9-48D0-B069-172C46B5A819}" type="pres">
      <dgm:prSet presAssocID="{B8C15022-E609-44F8-9A52-4DEDB177C8C8}" presName="descendantArrow" presStyleCnt="0"/>
      <dgm:spPr/>
    </dgm:pt>
    <dgm:pt modelId="{972D6C66-C086-49F6-A68B-FFA4DABE021F}" type="pres">
      <dgm:prSet presAssocID="{5A9E2E38-0C67-4426-9CF1-EA9DE23F107A}" presName="childTextArrow" presStyleLbl="fgAccFollowNode1" presStyleIdx="4" presStyleCnt="20" custScaleX="87884">
        <dgm:presLayoutVars>
          <dgm:bulletEnabled val="1"/>
        </dgm:presLayoutVars>
      </dgm:prSet>
      <dgm:spPr/>
      <dgm:t>
        <a:bodyPr/>
        <a:lstStyle/>
        <a:p>
          <a:endParaRPr lang="en-US"/>
        </a:p>
      </dgm:t>
    </dgm:pt>
    <dgm:pt modelId="{BAABFBB6-1C8B-4E32-8F6D-2D673E61FD3B}" type="pres">
      <dgm:prSet presAssocID="{23E8DD6E-62F0-4ED2-AE99-07860350537B}" presName="childTextArrow" presStyleLbl="fgAccFollowNode1" presStyleIdx="5" presStyleCnt="20" custScaleX="82574">
        <dgm:presLayoutVars>
          <dgm:bulletEnabled val="1"/>
        </dgm:presLayoutVars>
      </dgm:prSet>
      <dgm:spPr/>
      <dgm:t>
        <a:bodyPr/>
        <a:lstStyle/>
        <a:p>
          <a:endParaRPr lang="en-US"/>
        </a:p>
      </dgm:t>
    </dgm:pt>
    <dgm:pt modelId="{C1A904EA-7CD8-4551-92FF-88EFEED724EC}" type="pres">
      <dgm:prSet presAssocID="{B765C129-C1C6-481C-BEE2-C573664A5A20}" presName="childTextArrow" presStyleLbl="fgAccFollowNode1" presStyleIdx="6" presStyleCnt="20" custScaleX="76099">
        <dgm:presLayoutVars>
          <dgm:bulletEnabled val="1"/>
        </dgm:presLayoutVars>
      </dgm:prSet>
      <dgm:spPr/>
      <dgm:t>
        <a:bodyPr/>
        <a:lstStyle/>
        <a:p>
          <a:endParaRPr lang="en-US"/>
        </a:p>
      </dgm:t>
    </dgm:pt>
    <dgm:pt modelId="{F4B12DC8-7441-4BD4-9A57-C8EA41D2893E}" type="pres">
      <dgm:prSet presAssocID="{8F92A166-8718-475B-AAA1-8E053C7DB227}" presName="sp" presStyleCnt="0"/>
      <dgm:spPr/>
    </dgm:pt>
    <dgm:pt modelId="{91D2CD2A-A495-432E-9EA1-5A6A9214EDC9}" type="pres">
      <dgm:prSet presAssocID="{A9046E36-057D-454D-8368-1F128DBA41A3}" presName="arrowAndChildren" presStyleCnt="0"/>
      <dgm:spPr/>
    </dgm:pt>
    <dgm:pt modelId="{BE6B3DE6-0E2A-42ED-AA27-4D31C628E9E8}" type="pres">
      <dgm:prSet presAssocID="{A9046E36-057D-454D-8368-1F128DBA41A3}" presName="parentTextArrow" presStyleLbl="node1" presStyleIdx="1" presStyleCnt="6"/>
      <dgm:spPr/>
      <dgm:t>
        <a:bodyPr/>
        <a:lstStyle/>
        <a:p>
          <a:endParaRPr lang="en-US"/>
        </a:p>
      </dgm:t>
    </dgm:pt>
    <dgm:pt modelId="{FE159ADC-75B8-40D0-B45D-06DD6CE843EA}" type="pres">
      <dgm:prSet presAssocID="{A9046E36-057D-454D-8368-1F128DBA41A3}" presName="arrow" presStyleLbl="node1" presStyleIdx="2" presStyleCnt="6"/>
      <dgm:spPr/>
      <dgm:t>
        <a:bodyPr/>
        <a:lstStyle/>
        <a:p>
          <a:endParaRPr lang="en-US"/>
        </a:p>
      </dgm:t>
    </dgm:pt>
    <dgm:pt modelId="{385C9B46-BC57-416B-B8FD-4182F47800D4}" type="pres">
      <dgm:prSet presAssocID="{A9046E36-057D-454D-8368-1F128DBA41A3}" presName="descendantArrow" presStyleCnt="0"/>
      <dgm:spPr/>
    </dgm:pt>
    <dgm:pt modelId="{BA2F3BE2-8C04-4AF7-B9B4-D6185614DFA7}" type="pres">
      <dgm:prSet presAssocID="{2EA2AC75-2514-43EA-9F17-BC0881336D52}" presName="childTextArrow" presStyleLbl="fgAccFollowNode1" presStyleIdx="7" presStyleCnt="20">
        <dgm:presLayoutVars>
          <dgm:bulletEnabled val="1"/>
        </dgm:presLayoutVars>
      </dgm:prSet>
      <dgm:spPr/>
      <dgm:t>
        <a:bodyPr/>
        <a:lstStyle/>
        <a:p>
          <a:endParaRPr lang="en-US"/>
        </a:p>
      </dgm:t>
    </dgm:pt>
    <dgm:pt modelId="{B82F1ED5-E54D-4773-993E-DFACB53EDAB9}" type="pres">
      <dgm:prSet presAssocID="{17D751B0-B33F-4E18-9703-9892FACE1923}" presName="childTextArrow" presStyleLbl="fgAccFollowNode1" presStyleIdx="8" presStyleCnt="20">
        <dgm:presLayoutVars>
          <dgm:bulletEnabled val="1"/>
        </dgm:presLayoutVars>
      </dgm:prSet>
      <dgm:spPr/>
      <dgm:t>
        <a:bodyPr/>
        <a:lstStyle/>
        <a:p>
          <a:endParaRPr lang="en-US"/>
        </a:p>
      </dgm:t>
    </dgm:pt>
    <dgm:pt modelId="{D80430E4-B477-46AD-9704-79913E00703D}" type="pres">
      <dgm:prSet presAssocID="{79295DC6-32D0-4ACB-9D01-94026BADF364}" presName="childTextArrow" presStyleLbl="fgAccFollowNode1" presStyleIdx="9" presStyleCnt="20" custScaleX="117088">
        <dgm:presLayoutVars>
          <dgm:bulletEnabled val="1"/>
        </dgm:presLayoutVars>
      </dgm:prSet>
      <dgm:spPr/>
      <dgm:t>
        <a:bodyPr/>
        <a:lstStyle/>
        <a:p>
          <a:endParaRPr lang="en-US"/>
        </a:p>
      </dgm:t>
    </dgm:pt>
    <dgm:pt modelId="{99081DFA-E661-4369-A5AA-53B8F52C44D6}" type="pres">
      <dgm:prSet presAssocID="{3B84B32F-C599-47F9-A9CB-E0CDB963CAF5}" presName="childTextArrow" presStyleLbl="fgAccFollowNode1" presStyleIdx="10" presStyleCnt="20">
        <dgm:presLayoutVars>
          <dgm:bulletEnabled val="1"/>
        </dgm:presLayoutVars>
      </dgm:prSet>
      <dgm:spPr/>
      <dgm:t>
        <a:bodyPr/>
        <a:lstStyle/>
        <a:p>
          <a:endParaRPr lang="en-US"/>
        </a:p>
      </dgm:t>
    </dgm:pt>
    <dgm:pt modelId="{EF5AC19F-BFDD-40B5-8596-996AB70DD0CE}" type="pres">
      <dgm:prSet presAssocID="{EE7A2C0E-5CEF-4310-8337-E8E03BC4BD76}" presName="childTextArrow" presStyleLbl="fgAccFollowNode1" presStyleIdx="11" presStyleCnt="20">
        <dgm:presLayoutVars>
          <dgm:bulletEnabled val="1"/>
        </dgm:presLayoutVars>
      </dgm:prSet>
      <dgm:spPr/>
      <dgm:t>
        <a:bodyPr/>
        <a:lstStyle/>
        <a:p>
          <a:endParaRPr lang="en-US"/>
        </a:p>
      </dgm:t>
    </dgm:pt>
    <dgm:pt modelId="{61DC79BA-710C-4963-A1FA-22B7B1257E79}" type="pres">
      <dgm:prSet presAssocID="{022334D7-B18A-4784-B702-F00DE704B93D}" presName="sp" presStyleCnt="0"/>
      <dgm:spPr/>
    </dgm:pt>
    <dgm:pt modelId="{57042924-AD90-458B-BC6D-B91BFC466861}" type="pres">
      <dgm:prSet presAssocID="{E3B1FB0F-82B8-473D-BE1D-9E2F60D8C6EE}" presName="arrowAndChildren" presStyleCnt="0"/>
      <dgm:spPr/>
    </dgm:pt>
    <dgm:pt modelId="{73AF75A6-394C-4777-B7BF-44C15C1286BC}" type="pres">
      <dgm:prSet presAssocID="{E3B1FB0F-82B8-473D-BE1D-9E2F60D8C6EE}" presName="parentTextArrow" presStyleLbl="node1" presStyleIdx="2" presStyleCnt="6"/>
      <dgm:spPr/>
      <dgm:t>
        <a:bodyPr/>
        <a:lstStyle/>
        <a:p>
          <a:endParaRPr lang="en-US"/>
        </a:p>
      </dgm:t>
    </dgm:pt>
    <dgm:pt modelId="{701EF102-A072-4E83-BE35-BB709EFB6861}" type="pres">
      <dgm:prSet presAssocID="{E3B1FB0F-82B8-473D-BE1D-9E2F60D8C6EE}" presName="arrow" presStyleLbl="node1" presStyleIdx="3" presStyleCnt="6"/>
      <dgm:spPr/>
      <dgm:t>
        <a:bodyPr/>
        <a:lstStyle/>
        <a:p>
          <a:endParaRPr lang="en-US"/>
        </a:p>
      </dgm:t>
    </dgm:pt>
    <dgm:pt modelId="{EE89D344-F4F1-45C8-952F-CD3C4FE1629E}" type="pres">
      <dgm:prSet presAssocID="{E3B1FB0F-82B8-473D-BE1D-9E2F60D8C6EE}" presName="descendantArrow" presStyleCnt="0"/>
      <dgm:spPr/>
    </dgm:pt>
    <dgm:pt modelId="{5935B8AD-C4BE-4318-8E13-89287B449D8E}" type="pres">
      <dgm:prSet presAssocID="{2EEC043A-BA06-416D-A219-F8FA88F7454F}" presName="childTextArrow" presStyleLbl="fgAccFollowNode1" presStyleIdx="12" presStyleCnt="20">
        <dgm:presLayoutVars>
          <dgm:bulletEnabled val="1"/>
        </dgm:presLayoutVars>
      </dgm:prSet>
      <dgm:spPr/>
      <dgm:t>
        <a:bodyPr/>
        <a:lstStyle/>
        <a:p>
          <a:endParaRPr lang="en-US"/>
        </a:p>
      </dgm:t>
    </dgm:pt>
    <dgm:pt modelId="{5F155321-AEF8-4B77-9009-6A9A151F4CC6}" type="pres">
      <dgm:prSet presAssocID="{DA1BA00B-1659-42FD-B829-FDBF2AFA1A5C}" presName="childTextArrow" presStyleLbl="fgAccFollowNode1" presStyleIdx="13" presStyleCnt="20">
        <dgm:presLayoutVars>
          <dgm:bulletEnabled val="1"/>
        </dgm:presLayoutVars>
      </dgm:prSet>
      <dgm:spPr/>
      <dgm:t>
        <a:bodyPr/>
        <a:lstStyle/>
        <a:p>
          <a:endParaRPr lang="en-US"/>
        </a:p>
      </dgm:t>
    </dgm:pt>
    <dgm:pt modelId="{EEE246EC-CCFA-4576-A2B2-B43C5DAD4B9A}" type="pres">
      <dgm:prSet presAssocID="{4503BA4E-9FC4-43FC-A8A5-B55A29519881}" presName="childTextArrow" presStyleLbl="fgAccFollowNode1" presStyleIdx="14" presStyleCnt="20">
        <dgm:presLayoutVars>
          <dgm:bulletEnabled val="1"/>
        </dgm:presLayoutVars>
      </dgm:prSet>
      <dgm:spPr/>
      <dgm:t>
        <a:bodyPr/>
        <a:lstStyle/>
        <a:p>
          <a:endParaRPr lang="en-US"/>
        </a:p>
      </dgm:t>
    </dgm:pt>
    <dgm:pt modelId="{BF3DA466-3D75-4439-96D0-393B9E9E219E}" type="pres">
      <dgm:prSet presAssocID="{DF0F2B42-6287-4EB7-958E-216F9569C9CF}" presName="childTextArrow" presStyleLbl="fgAccFollowNode1" presStyleIdx="15" presStyleCnt="20">
        <dgm:presLayoutVars>
          <dgm:bulletEnabled val="1"/>
        </dgm:presLayoutVars>
      </dgm:prSet>
      <dgm:spPr/>
      <dgm:t>
        <a:bodyPr/>
        <a:lstStyle/>
        <a:p>
          <a:endParaRPr lang="en-US"/>
        </a:p>
      </dgm:t>
    </dgm:pt>
    <dgm:pt modelId="{5AFDA00D-6DE6-47AD-868A-DFB506B1873D}" type="pres">
      <dgm:prSet presAssocID="{9B7FC6E6-2E79-4B84-AF3E-AE69D9D592B2}" presName="childTextArrow" presStyleLbl="fgAccFollowNode1" presStyleIdx="16" presStyleCnt="20">
        <dgm:presLayoutVars>
          <dgm:bulletEnabled val="1"/>
        </dgm:presLayoutVars>
      </dgm:prSet>
      <dgm:spPr/>
      <dgm:t>
        <a:bodyPr/>
        <a:lstStyle/>
        <a:p>
          <a:endParaRPr lang="en-US"/>
        </a:p>
      </dgm:t>
    </dgm:pt>
    <dgm:pt modelId="{87D33FB0-9C86-4E9B-B35D-44AE0A0458A8}" type="pres">
      <dgm:prSet presAssocID="{9EF43BE6-227E-41DD-A599-C330BF3FAD5F}" presName="childTextArrow" presStyleLbl="fgAccFollowNode1" presStyleIdx="17" presStyleCnt="20">
        <dgm:presLayoutVars>
          <dgm:bulletEnabled val="1"/>
        </dgm:presLayoutVars>
      </dgm:prSet>
      <dgm:spPr/>
      <dgm:t>
        <a:bodyPr/>
        <a:lstStyle/>
        <a:p>
          <a:endParaRPr lang="en-US"/>
        </a:p>
      </dgm:t>
    </dgm:pt>
    <dgm:pt modelId="{DE722315-E1E6-40B4-8156-C0D509E399B5}" type="pres">
      <dgm:prSet presAssocID="{8611F608-EF5D-4185-9BDC-2837F8E2DF06}" presName="sp" presStyleCnt="0"/>
      <dgm:spPr/>
    </dgm:pt>
    <dgm:pt modelId="{60AD885F-1A4C-469B-8594-791E70F33C9A}" type="pres">
      <dgm:prSet presAssocID="{6CD4CF6E-DE7E-4814-9A84-12A2D5A0DFF3}" presName="arrowAndChildren" presStyleCnt="0"/>
      <dgm:spPr/>
    </dgm:pt>
    <dgm:pt modelId="{D4ADDE6D-C6E9-4551-A14C-D247CF1875A2}" type="pres">
      <dgm:prSet presAssocID="{6CD4CF6E-DE7E-4814-9A84-12A2D5A0DFF3}" presName="parentTextArrow" presStyleLbl="node1" presStyleIdx="3" presStyleCnt="6"/>
      <dgm:spPr/>
      <dgm:t>
        <a:bodyPr/>
        <a:lstStyle/>
        <a:p>
          <a:endParaRPr lang="en-US"/>
        </a:p>
      </dgm:t>
    </dgm:pt>
    <dgm:pt modelId="{8021F806-862A-450F-A38D-A327044B9D08}" type="pres">
      <dgm:prSet presAssocID="{6CD4CF6E-DE7E-4814-9A84-12A2D5A0DFF3}" presName="arrow" presStyleLbl="node1" presStyleIdx="4" presStyleCnt="6"/>
      <dgm:spPr/>
      <dgm:t>
        <a:bodyPr/>
        <a:lstStyle/>
        <a:p>
          <a:endParaRPr lang="en-US"/>
        </a:p>
      </dgm:t>
    </dgm:pt>
    <dgm:pt modelId="{172CF1F1-CEE0-427A-A0C8-32AD31BDB040}" type="pres">
      <dgm:prSet presAssocID="{6CD4CF6E-DE7E-4814-9A84-12A2D5A0DFF3}" presName="descendantArrow" presStyleCnt="0"/>
      <dgm:spPr/>
    </dgm:pt>
    <dgm:pt modelId="{76C93EEE-0CC6-4161-8E79-881A6F303E73}" type="pres">
      <dgm:prSet presAssocID="{1880E3C7-567A-4EA9-BFC0-470F1DD0B477}" presName="childTextArrow" presStyleLbl="fgAccFollowNode1" presStyleIdx="18" presStyleCnt="20">
        <dgm:presLayoutVars>
          <dgm:bulletEnabled val="1"/>
        </dgm:presLayoutVars>
      </dgm:prSet>
      <dgm:spPr/>
      <dgm:t>
        <a:bodyPr/>
        <a:lstStyle/>
        <a:p>
          <a:endParaRPr lang="en-US"/>
        </a:p>
      </dgm:t>
    </dgm:pt>
    <dgm:pt modelId="{8C06AF2E-71F0-437F-94F1-A79D68C92114}" type="pres">
      <dgm:prSet presAssocID="{E01F72CF-5D1F-49E2-8A29-AA6896B60ADF}" presName="sp" presStyleCnt="0"/>
      <dgm:spPr/>
    </dgm:pt>
    <dgm:pt modelId="{43DA077D-B311-41C7-A4D0-E750B60C3140}" type="pres">
      <dgm:prSet presAssocID="{F033750B-0076-4E82-93BF-98BC8AACBD5E}" presName="arrowAndChildren" presStyleCnt="0"/>
      <dgm:spPr/>
    </dgm:pt>
    <dgm:pt modelId="{2A58B1E8-5CA1-4162-AF7B-C9303F4C98EB}" type="pres">
      <dgm:prSet presAssocID="{F033750B-0076-4E82-93BF-98BC8AACBD5E}" presName="parentTextArrow" presStyleLbl="node1" presStyleIdx="4" presStyleCnt="6"/>
      <dgm:spPr/>
      <dgm:t>
        <a:bodyPr/>
        <a:lstStyle/>
        <a:p>
          <a:endParaRPr lang="en-US"/>
        </a:p>
      </dgm:t>
    </dgm:pt>
    <dgm:pt modelId="{525A3CD9-5657-4C8A-B95F-5E8E84F3824B}" type="pres">
      <dgm:prSet presAssocID="{F033750B-0076-4E82-93BF-98BC8AACBD5E}" presName="arrow" presStyleLbl="node1" presStyleIdx="5" presStyleCnt="6" custLinFactNeighborX="877" custLinFactNeighborY="-26631"/>
      <dgm:spPr/>
      <dgm:t>
        <a:bodyPr/>
        <a:lstStyle/>
        <a:p>
          <a:endParaRPr lang="en-US"/>
        </a:p>
      </dgm:t>
    </dgm:pt>
    <dgm:pt modelId="{5DC25B67-B421-45FE-A986-6BADDB03C0C7}" type="pres">
      <dgm:prSet presAssocID="{F033750B-0076-4E82-93BF-98BC8AACBD5E}" presName="descendantArrow" presStyleCnt="0"/>
      <dgm:spPr/>
    </dgm:pt>
    <dgm:pt modelId="{93E6406E-B538-4F85-BCC1-58C96DB65573}" type="pres">
      <dgm:prSet presAssocID="{F819DD18-D78C-4240-8B01-4AA3EBC42695}" presName="childTextArrow" presStyleLbl="fgAccFollowNode1" presStyleIdx="19" presStyleCnt="20">
        <dgm:presLayoutVars>
          <dgm:bulletEnabled val="1"/>
        </dgm:presLayoutVars>
      </dgm:prSet>
      <dgm:spPr/>
      <dgm:t>
        <a:bodyPr/>
        <a:lstStyle/>
        <a:p>
          <a:endParaRPr lang="en-US"/>
        </a:p>
      </dgm:t>
    </dgm:pt>
  </dgm:ptLst>
  <dgm:cxnLst>
    <dgm:cxn modelId="{20BA0D96-63EA-2944-8490-31FD15B6B545}" type="presOf" srcId="{3B84B32F-C599-47F9-A9CB-E0CDB963CAF5}" destId="{99081DFA-E661-4369-A5AA-53B8F52C44D6}" srcOrd="0" destOrd="0" presId="urn:microsoft.com/office/officeart/2005/8/layout/process4"/>
    <dgm:cxn modelId="{89903318-DE0E-F747-AC7F-B5C643B4698B}" type="presOf" srcId="{2EA2AC75-2514-43EA-9F17-BC0881336D52}" destId="{BA2F3BE2-8C04-4AF7-B9B4-D6185614DFA7}" srcOrd="0" destOrd="0" presId="urn:microsoft.com/office/officeart/2005/8/layout/process4"/>
    <dgm:cxn modelId="{50C94063-B0B0-4283-B15E-19E6B25D530B}" srcId="{F033750B-0076-4E82-93BF-98BC8AACBD5E}" destId="{F819DD18-D78C-4240-8B01-4AA3EBC42695}" srcOrd="0" destOrd="0" parTransId="{603E63BB-6E6C-4DA7-8E3D-9C1AAF859D89}" sibTransId="{A3A2A282-F556-489B-B571-E69BF26621FB}"/>
    <dgm:cxn modelId="{A60D4B88-611F-4AB9-A628-DA622032F281}" srcId="{67C60008-C7EA-49BB-90C2-C4637C50568E}" destId="{F033750B-0076-4E82-93BF-98BC8AACBD5E}" srcOrd="0" destOrd="0" parTransId="{274C85E5-F70E-414E-B2A8-541C30801902}" sibTransId="{E01F72CF-5D1F-49E2-8A29-AA6896B60ADF}"/>
    <dgm:cxn modelId="{24CFF750-2420-4214-AC1B-1251AF1A85BE}" srcId="{B8C15022-E609-44F8-9A52-4DEDB177C8C8}" destId="{5A9E2E38-0C67-4426-9CF1-EA9DE23F107A}" srcOrd="0" destOrd="0" parTransId="{8ED08474-A3DB-4E32-B587-7DD0FF418B60}" sibTransId="{D4EE1E39-47BE-43EB-92D4-2F93D7563044}"/>
    <dgm:cxn modelId="{C550A6F8-5207-7943-A2A1-BAD53901BB8A}" type="presOf" srcId="{6CD4CF6E-DE7E-4814-9A84-12A2D5A0DFF3}" destId="{8021F806-862A-450F-A38D-A327044B9D08}" srcOrd="1" destOrd="0" presId="urn:microsoft.com/office/officeart/2005/8/layout/process4"/>
    <dgm:cxn modelId="{BB0AF425-0B7E-7B41-8196-F20C538EEC22}" type="presOf" srcId="{44FF2AE7-602B-4931-9C15-E606E031BD8C}" destId="{843601CD-B431-411F-873F-2EBD13E907E8}" srcOrd="0" destOrd="0" presId="urn:microsoft.com/office/officeart/2005/8/layout/process4"/>
    <dgm:cxn modelId="{9D22998D-1516-43E3-8C84-CE8150690AA7}" srcId="{67C60008-C7EA-49BB-90C2-C4637C50568E}" destId="{A9046E36-057D-454D-8368-1F128DBA41A3}" srcOrd="3" destOrd="0" parTransId="{063A0E67-1E23-4CED-882F-C1732D3930CB}" sibTransId="{8F92A166-8718-475B-AAA1-8E053C7DB227}"/>
    <dgm:cxn modelId="{F5269FC9-439C-493E-A9DC-C51717276F36}" srcId="{A9046E36-057D-454D-8368-1F128DBA41A3}" destId="{2EA2AC75-2514-43EA-9F17-BC0881336D52}" srcOrd="0" destOrd="0" parTransId="{CD5CF4C3-6659-4F44-BF0C-2B9E0DD06F79}" sibTransId="{35D3DD18-7B87-4958-B81B-1DBCAC8B9296}"/>
    <dgm:cxn modelId="{2F077241-68C1-CA41-ABF6-D4C003A00CED}" type="presOf" srcId="{8960025E-61A3-4D05-B39F-E136170B82D6}" destId="{049803B5-8FF3-4928-812B-9213E8C7E501}" srcOrd="0" destOrd="0" presId="urn:microsoft.com/office/officeart/2005/8/layout/process4"/>
    <dgm:cxn modelId="{60A6D6FA-FF6A-4331-A54F-972AEE26510A}" srcId="{B8C15022-E609-44F8-9A52-4DEDB177C8C8}" destId="{23E8DD6E-62F0-4ED2-AE99-07860350537B}" srcOrd="1" destOrd="0" parTransId="{61A1A82E-B6DD-4F27-80BD-3378BC12FBA5}" sibTransId="{595EA59C-32E8-4460-BC55-BDBC926975E0}"/>
    <dgm:cxn modelId="{58E354D0-3E1E-0D49-BA46-A1AFA702C4AF}" type="presOf" srcId="{DF0F2B42-6287-4EB7-958E-216F9569C9CF}" destId="{BF3DA466-3D75-4439-96D0-393B9E9E219E}" srcOrd="0" destOrd="0" presId="urn:microsoft.com/office/officeart/2005/8/layout/process4"/>
    <dgm:cxn modelId="{AE7BBDB0-0D21-DF4C-B8C8-BF3A90372F24}" type="presOf" srcId="{1880E3C7-567A-4EA9-BFC0-470F1DD0B477}" destId="{76C93EEE-0CC6-4161-8E79-881A6F303E73}" srcOrd="0" destOrd="0" presId="urn:microsoft.com/office/officeart/2005/8/layout/process4"/>
    <dgm:cxn modelId="{D9E856EB-4B88-41C3-B547-82C88DFB5013}" srcId="{E3B1FB0F-82B8-473D-BE1D-9E2F60D8C6EE}" destId="{2EEC043A-BA06-416D-A219-F8FA88F7454F}" srcOrd="0" destOrd="0" parTransId="{932B5AA3-59FB-4BBE-8A11-1D56080BCAFE}" sibTransId="{20A38D9C-FF0E-4B12-BE6D-EF1A55ADFCA0}"/>
    <dgm:cxn modelId="{355FBA8C-6E39-4E96-A6BE-3E49AF4A06D9}" srcId="{3C86D34E-5E19-4F85-A3EF-55611B904F78}" destId="{084F9BF3-701D-4869-9A7C-873C5B2F220D}" srcOrd="2" destOrd="0" parTransId="{F8A45C00-B652-42AA-A453-7F50D46BD922}" sibTransId="{DA0B2C21-9686-423D-912D-AFA777BC65C7}"/>
    <dgm:cxn modelId="{448D9FBB-0F7A-F741-A72A-0316C8817DBA}" type="presOf" srcId="{9B7FC6E6-2E79-4B84-AF3E-AE69D9D592B2}" destId="{5AFDA00D-6DE6-47AD-868A-DFB506B1873D}" srcOrd="0" destOrd="0" presId="urn:microsoft.com/office/officeart/2005/8/layout/process4"/>
    <dgm:cxn modelId="{1E4268C9-3DFA-714C-8359-AE1D7615F650}" type="presOf" srcId="{EE7A2C0E-5CEF-4310-8337-E8E03BC4BD76}" destId="{EF5AC19F-BFDD-40B5-8596-996AB70DD0CE}" srcOrd="0" destOrd="0" presId="urn:microsoft.com/office/officeart/2005/8/layout/process4"/>
    <dgm:cxn modelId="{2D7BDDCE-45AF-4063-92AC-032B777CD64A}" srcId="{67C60008-C7EA-49BB-90C2-C4637C50568E}" destId="{E3B1FB0F-82B8-473D-BE1D-9E2F60D8C6EE}" srcOrd="2" destOrd="0" parTransId="{A8C23467-9EED-4526-930D-217967E84CF2}" sibTransId="{022334D7-B18A-4784-B702-F00DE704B93D}"/>
    <dgm:cxn modelId="{DF4A0ED6-1003-4B5A-A4FA-19DB943A35F7}" srcId="{B8C15022-E609-44F8-9A52-4DEDB177C8C8}" destId="{B765C129-C1C6-481C-BEE2-C573664A5A20}" srcOrd="2" destOrd="0" parTransId="{17C16079-3896-458D-8B4E-2F13EF5C3754}" sibTransId="{9BD08C23-C524-4245-94AA-8EA4BD8AD4B5}"/>
    <dgm:cxn modelId="{4FA7C48B-57EB-42F2-8C78-54CE4024D8FA}" srcId="{E3B1FB0F-82B8-473D-BE1D-9E2F60D8C6EE}" destId="{DA1BA00B-1659-42FD-B829-FDBF2AFA1A5C}" srcOrd="1" destOrd="0" parTransId="{A7ACC971-DCF9-4BB2-A9D2-E46B694E32CF}" sibTransId="{C3A407E3-3D43-4112-AFA9-B53D3F60AB8C}"/>
    <dgm:cxn modelId="{6C3E802A-8A42-0143-8E4B-2816C362669B}" type="presOf" srcId="{B765C129-C1C6-481C-BEE2-C573664A5A20}" destId="{C1A904EA-7CD8-4551-92FF-88EFEED724EC}" srcOrd="0" destOrd="0" presId="urn:microsoft.com/office/officeart/2005/8/layout/process4"/>
    <dgm:cxn modelId="{30CA4911-DDF7-4D4F-9F14-59FC2B616AA8}" type="presOf" srcId="{B8C15022-E609-44F8-9A52-4DEDB177C8C8}" destId="{48A58564-1B49-4829-8691-119875B29E8B}" srcOrd="0" destOrd="0" presId="urn:microsoft.com/office/officeart/2005/8/layout/process4"/>
    <dgm:cxn modelId="{813D0A16-BEDE-FD48-86F7-C131E7B1BAA9}" type="presOf" srcId="{F033750B-0076-4E82-93BF-98BC8AACBD5E}" destId="{2A58B1E8-5CA1-4162-AF7B-C9303F4C98EB}" srcOrd="0" destOrd="0" presId="urn:microsoft.com/office/officeart/2005/8/layout/process4"/>
    <dgm:cxn modelId="{1AFF0400-C204-3843-BA58-3E7F909E6C41}" type="presOf" srcId="{084F9BF3-701D-4869-9A7C-873C5B2F220D}" destId="{B75E01A2-25A0-4FDE-B523-C0FF5B93D7EF}" srcOrd="0" destOrd="0" presId="urn:microsoft.com/office/officeart/2005/8/layout/process4"/>
    <dgm:cxn modelId="{8E1178B1-E63E-4FB7-9B47-77F1A2BD0042}" srcId="{A9046E36-057D-454D-8368-1F128DBA41A3}" destId="{EE7A2C0E-5CEF-4310-8337-E8E03BC4BD76}" srcOrd="4" destOrd="0" parTransId="{A4AFC6C3-7674-44F7-8DE8-26BABC1BD981}" sibTransId="{12448E42-EE3F-478A-B500-A375C2515E49}"/>
    <dgm:cxn modelId="{39DCDDDE-2C12-496B-8AB2-1CDF1D710FC7}" srcId="{3C86D34E-5E19-4F85-A3EF-55611B904F78}" destId="{8960025E-61A3-4D05-B39F-E136170B82D6}" srcOrd="1" destOrd="0" parTransId="{44DEBA97-558D-4E8D-B391-F530539990D2}" sibTransId="{5E6047E2-12E8-4128-B9D0-C929E196F7C3}"/>
    <dgm:cxn modelId="{7FBF11CD-F540-3743-930E-081A1D73C5B6}" type="presOf" srcId="{67C60008-C7EA-49BB-90C2-C4637C50568E}" destId="{D0B2A1E8-8D85-4CFB-9869-6DBFCDDACE71}" srcOrd="0" destOrd="0" presId="urn:microsoft.com/office/officeart/2005/8/layout/process4"/>
    <dgm:cxn modelId="{D43A9224-1E05-BB4A-A8F3-0078615F1E85}" type="presOf" srcId="{17D751B0-B33F-4E18-9703-9892FACE1923}" destId="{B82F1ED5-E54D-4773-993E-DFACB53EDAB9}" srcOrd="0" destOrd="0" presId="urn:microsoft.com/office/officeart/2005/8/layout/process4"/>
    <dgm:cxn modelId="{0C9C5A06-4908-462D-8DC9-241461E85ED7}" srcId="{A9046E36-057D-454D-8368-1F128DBA41A3}" destId="{3B84B32F-C599-47F9-A9CB-E0CDB963CAF5}" srcOrd="3" destOrd="0" parTransId="{6ED8594A-3A5B-4DA2-AB20-A77776053C4E}" sibTransId="{5C9026D4-6CE0-4381-AA6A-689223518026}"/>
    <dgm:cxn modelId="{19D198AF-50D2-BA4C-9BB2-E5B4FAE7D2DC}" type="presOf" srcId="{2EEC043A-BA06-416D-A219-F8FA88F7454F}" destId="{5935B8AD-C4BE-4318-8E13-89287B449D8E}" srcOrd="0" destOrd="0" presId="urn:microsoft.com/office/officeart/2005/8/layout/process4"/>
    <dgm:cxn modelId="{31E0844E-8A29-42CF-A51F-C52490B8392B}" srcId="{67C60008-C7EA-49BB-90C2-C4637C50568E}" destId="{3C86D34E-5E19-4F85-A3EF-55611B904F78}" srcOrd="5" destOrd="0" parTransId="{7C548794-DE8E-4762-A809-FAC4884637FB}" sibTransId="{71304599-AB10-4467-BDAF-EE773BA70C4F}"/>
    <dgm:cxn modelId="{C2D5F543-6757-4E92-87F5-4855B33247D2}" srcId="{E3B1FB0F-82B8-473D-BE1D-9E2F60D8C6EE}" destId="{9EF43BE6-227E-41DD-A599-C330BF3FAD5F}" srcOrd="5" destOrd="0" parTransId="{A839B573-6888-49AD-BB4C-5DF1D45F96D2}" sibTransId="{8C4B796C-709B-48C5-B6B2-6A07EE77D2F6}"/>
    <dgm:cxn modelId="{3001F8C6-EEB9-447D-9A62-D6002D0BCF21}" srcId="{E3B1FB0F-82B8-473D-BE1D-9E2F60D8C6EE}" destId="{9B7FC6E6-2E79-4B84-AF3E-AE69D9D592B2}" srcOrd="4" destOrd="0" parTransId="{FF4532C8-3656-4562-A02F-CE5A9DE2D969}" sibTransId="{3D74794C-A81D-42E0-A9AE-10EEE9BBABE2}"/>
    <dgm:cxn modelId="{CC6BF219-6843-5345-BB76-77D1329EA6F8}" type="presOf" srcId="{0DF86954-A75E-40BC-84FA-0B2946E3AE29}" destId="{87EA6581-7122-48AF-AE2C-4E86A3A6EFEC}" srcOrd="0" destOrd="0" presId="urn:microsoft.com/office/officeart/2005/8/layout/process4"/>
    <dgm:cxn modelId="{6EE2A9A3-4543-2547-B86B-CAD6108BCDFA}" type="presOf" srcId="{3C86D34E-5E19-4F85-A3EF-55611B904F78}" destId="{A5FC93CF-59A3-4FE0-8315-D0B83C8835BC}" srcOrd="1" destOrd="0" presId="urn:microsoft.com/office/officeart/2005/8/layout/process4"/>
    <dgm:cxn modelId="{EAA33FB3-BFE3-1E42-9FEC-A7B9B5183E20}" type="presOf" srcId="{B8C15022-E609-44F8-9A52-4DEDB177C8C8}" destId="{EC7417FB-7F11-4AA4-9BE4-8630CE7DF56E}" srcOrd="1" destOrd="0" presId="urn:microsoft.com/office/officeart/2005/8/layout/process4"/>
    <dgm:cxn modelId="{97A70C9C-F7E7-419F-97C7-6154DBF7B75C}" srcId="{A9046E36-057D-454D-8368-1F128DBA41A3}" destId="{79295DC6-32D0-4ACB-9D01-94026BADF364}" srcOrd="2" destOrd="0" parTransId="{5AF8AB08-003A-44F8-85DC-3B9A914970FA}" sibTransId="{580734AA-E508-4C90-ACC2-953535CE07E5}"/>
    <dgm:cxn modelId="{A184F4C3-8306-4FCA-8034-269004B90B1C}" srcId="{E3B1FB0F-82B8-473D-BE1D-9E2F60D8C6EE}" destId="{DF0F2B42-6287-4EB7-958E-216F9569C9CF}" srcOrd="3" destOrd="0" parTransId="{FB659422-1A5F-4EBF-AC99-AE58F3E22073}" sibTransId="{D9FD949A-2BD7-4445-A815-3BFF677E6FD6}"/>
    <dgm:cxn modelId="{F0822CEB-A472-6841-8573-B67E750581BA}" type="presOf" srcId="{E3B1FB0F-82B8-473D-BE1D-9E2F60D8C6EE}" destId="{701EF102-A072-4E83-BE35-BB709EFB6861}" srcOrd="1" destOrd="0" presId="urn:microsoft.com/office/officeart/2005/8/layout/process4"/>
    <dgm:cxn modelId="{D9F6CFFB-137B-4580-8633-696F2565B113}" srcId="{6CD4CF6E-DE7E-4814-9A84-12A2D5A0DFF3}" destId="{1880E3C7-567A-4EA9-BFC0-470F1DD0B477}" srcOrd="0" destOrd="0" parTransId="{6BB120B4-453E-46F2-B069-CC77AC08109F}" sibTransId="{2A808620-85F0-4B80-8232-AB8734F676D0}"/>
    <dgm:cxn modelId="{48F62972-714A-4AA8-8CD0-B09437DCBFE6}" srcId="{67C60008-C7EA-49BB-90C2-C4637C50568E}" destId="{B8C15022-E609-44F8-9A52-4DEDB177C8C8}" srcOrd="4" destOrd="0" parTransId="{F889B280-5FB7-40DB-9957-45E9B67ED1C3}" sibTransId="{4909D074-B261-4E35-AD49-5ABC97684A23}"/>
    <dgm:cxn modelId="{92C97E32-E3D2-804B-B4F5-5C3E445D8555}" type="presOf" srcId="{6CD4CF6E-DE7E-4814-9A84-12A2D5A0DFF3}" destId="{D4ADDE6D-C6E9-4551-A14C-D247CF1875A2}" srcOrd="0" destOrd="0" presId="urn:microsoft.com/office/officeart/2005/8/layout/process4"/>
    <dgm:cxn modelId="{6190C582-408B-4946-9BF2-285531B1CAC9}" srcId="{3C86D34E-5E19-4F85-A3EF-55611B904F78}" destId="{44FF2AE7-602B-4931-9C15-E606E031BD8C}" srcOrd="3" destOrd="0" parTransId="{7EB3DF86-7E34-437B-97D0-34E963F4D9C6}" sibTransId="{338A279E-8513-4A8F-8D22-FD41DE6FA102}"/>
    <dgm:cxn modelId="{6B9B0FD8-B02F-DB4F-A03D-9485CB7C453B}" type="presOf" srcId="{9EF43BE6-227E-41DD-A599-C330BF3FAD5F}" destId="{87D33FB0-9C86-4E9B-B35D-44AE0A0458A8}" srcOrd="0" destOrd="0" presId="urn:microsoft.com/office/officeart/2005/8/layout/process4"/>
    <dgm:cxn modelId="{A9FBB4B5-0B99-4DD2-BCBC-2D7CF85503F5}" srcId="{E3B1FB0F-82B8-473D-BE1D-9E2F60D8C6EE}" destId="{4503BA4E-9FC4-43FC-A8A5-B55A29519881}" srcOrd="2" destOrd="0" parTransId="{62C9927D-B5EC-45C9-9205-75E492FDB0EF}" sibTransId="{51C96DE3-A704-4074-BA3E-933A7D2B712D}"/>
    <dgm:cxn modelId="{CDEE9C01-B38D-EE4C-AAC5-4349E9325102}" type="presOf" srcId="{3C86D34E-5E19-4F85-A3EF-55611B904F78}" destId="{028A3767-8DC9-40C7-9C7B-B78D7277742B}" srcOrd="0" destOrd="0" presId="urn:microsoft.com/office/officeart/2005/8/layout/process4"/>
    <dgm:cxn modelId="{C6502009-AE2B-DA40-B201-0AA394064162}" type="presOf" srcId="{DA1BA00B-1659-42FD-B829-FDBF2AFA1A5C}" destId="{5F155321-AEF8-4B77-9009-6A9A151F4CC6}" srcOrd="0" destOrd="0" presId="urn:microsoft.com/office/officeart/2005/8/layout/process4"/>
    <dgm:cxn modelId="{F22D4A14-370E-49FE-A1F0-38794889B195}" srcId="{A9046E36-057D-454D-8368-1F128DBA41A3}" destId="{17D751B0-B33F-4E18-9703-9892FACE1923}" srcOrd="1" destOrd="0" parTransId="{66AD999C-F7C7-4BE7-8CDE-D9AD9B3B322E}" sibTransId="{347FA324-39AD-405E-88B2-6745D06D263B}"/>
    <dgm:cxn modelId="{B60B4553-11AC-D245-8249-C61279185AA1}" type="presOf" srcId="{79295DC6-32D0-4ACB-9D01-94026BADF364}" destId="{D80430E4-B477-46AD-9704-79913E00703D}" srcOrd="0" destOrd="0" presId="urn:microsoft.com/office/officeart/2005/8/layout/process4"/>
    <dgm:cxn modelId="{0E986476-7E51-3840-BC16-01A235261425}" type="presOf" srcId="{F819DD18-D78C-4240-8B01-4AA3EBC42695}" destId="{93E6406E-B538-4F85-BCC1-58C96DB65573}" srcOrd="0" destOrd="0" presId="urn:microsoft.com/office/officeart/2005/8/layout/process4"/>
    <dgm:cxn modelId="{5E11E97E-8087-7A44-85EB-3DDC89006C7D}" type="presOf" srcId="{A9046E36-057D-454D-8368-1F128DBA41A3}" destId="{FE159ADC-75B8-40D0-B45D-06DD6CE843EA}" srcOrd="1" destOrd="0" presId="urn:microsoft.com/office/officeart/2005/8/layout/process4"/>
    <dgm:cxn modelId="{9C7B27AA-043C-3649-A52F-DC75894787FB}" type="presOf" srcId="{E3B1FB0F-82B8-473D-BE1D-9E2F60D8C6EE}" destId="{73AF75A6-394C-4777-B7BF-44C15C1286BC}" srcOrd="0" destOrd="0" presId="urn:microsoft.com/office/officeart/2005/8/layout/process4"/>
    <dgm:cxn modelId="{73869842-3C39-44EB-8999-848FFB22DED0}" srcId="{67C60008-C7EA-49BB-90C2-C4637C50568E}" destId="{6CD4CF6E-DE7E-4814-9A84-12A2D5A0DFF3}" srcOrd="1" destOrd="0" parTransId="{1AED54D0-F213-4F14-861D-3C7EFBE9B15C}" sibTransId="{8611F608-EF5D-4185-9BDC-2837F8E2DF06}"/>
    <dgm:cxn modelId="{23854415-C00B-4B0D-B723-4E24BD7D2B5D}" srcId="{3C86D34E-5E19-4F85-A3EF-55611B904F78}" destId="{0DF86954-A75E-40BC-84FA-0B2946E3AE29}" srcOrd="0" destOrd="0" parTransId="{17A08098-493E-406E-840E-2CE8AC7BB380}" sibTransId="{F480CA02-3A6D-45C9-BB88-D94BFA462A9E}"/>
    <dgm:cxn modelId="{35AB6438-AA1F-CC4B-AEDA-9B775887EE54}" type="presOf" srcId="{5A9E2E38-0C67-4426-9CF1-EA9DE23F107A}" destId="{972D6C66-C086-49F6-A68B-FFA4DABE021F}" srcOrd="0" destOrd="0" presId="urn:microsoft.com/office/officeart/2005/8/layout/process4"/>
    <dgm:cxn modelId="{0C05F7D5-DEAF-5A4F-9D1D-5B724BD339DF}" type="presOf" srcId="{A9046E36-057D-454D-8368-1F128DBA41A3}" destId="{BE6B3DE6-0E2A-42ED-AA27-4D31C628E9E8}" srcOrd="0" destOrd="0" presId="urn:microsoft.com/office/officeart/2005/8/layout/process4"/>
    <dgm:cxn modelId="{521D3B49-7E64-A741-9AAB-7A047143FF97}" type="presOf" srcId="{4503BA4E-9FC4-43FC-A8A5-B55A29519881}" destId="{EEE246EC-CCFA-4576-A2B2-B43C5DAD4B9A}" srcOrd="0" destOrd="0" presId="urn:microsoft.com/office/officeart/2005/8/layout/process4"/>
    <dgm:cxn modelId="{8FDAE460-8877-D946-99AE-4E1C0FC8BCBB}" type="presOf" srcId="{23E8DD6E-62F0-4ED2-AE99-07860350537B}" destId="{BAABFBB6-1C8B-4E32-8F6D-2D673E61FD3B}" srcOrd="0" destOrd="0" presId="urn:microsoft.com/office/officeart/2005/8/layout/process4"/>
    <dgm:cxn modelId="{279AC4D3-DB9B-1549-9AE7-1EA0376CC447}" type="presOf" srcId="{F033750B-0076-4E82-93BF-98BC8AACBD5E}" destId="{525A3CD9-5657-4C8A-B95F-5E8E84F3824B}" srcOrd="1" destOrd="0" presId="urn:microsoft.com/office/officeart/2005/8/layout/process4"/>
    <dgm:cxn modelId="{E957AC60-9349-BD46-A4F7-0FEE856F8694}" type="presParOf" srcId="{D0B2A1E8-8D85-4CFB-9869-6DBFCDDACE71}" destId="{A6103C30-7601-4B4C-8232-8DA1BCB14488}" srcOrd="0" destOrd="0" presId="urn:microsoft.com/office/officeart/2005/8/layout/process4"/>
    <dgm:cxn modelId="{DC2BB9BA-4CFC-1F49-A8A6-08FA871DD94A}" type="presParOf" srcId="{A6103C30-7601-4B4C-8232-8DA1BCB14488}" destId="{028A3767-8DC9-40C7-9C7B-B78D7277742B}" srcOrd="0" destOrd="0" presId="urn:microsoft.com/office/officeart/2005/8/layout/process4"/>
    <dgm:cxn modelId="{FFFD2EF8-57DE-6247-95C8-16F8B809FF27}" type="presParOf" srcId="{A6103C30-7601-4B4C-8232-8DA1BCB14488}" destId="{A5FC93CF-59A3-4FE0-8315-D0B83C8835BC}" srcOrd="1" destOrd="0" presId="urn:microsoft.com/office/officeart/2005/8/layout/process4"/>
    <dgm:cxn modelId="{A2D7F6D5-88EB-6B4C-B1A0-7E88369C5C3C}" type="presParOf" srcId="{A6103C30-7601-4B4C-8232-8DA1BCB14488}" destId="{B1E9917C-4CD8-4731-8A7B-D8EE14C81B42}" srcOrd="2" destOrd="0" presId="urn:microsoft.com/office/officeart/2005/8/layout/process4"/>
    <dgm:cxn modelId="{6EC70789-ECBD-F74E-8A9C-F6FFA6392C6C}" type="presParOf" srcId="{B1E9917C-4CD8-4731-8A7B-D8EE14C81B42}" destId="{87EA6581-7122-48AF-AE2C-4E86A3A6EFEC}" srcOrd="0" destOrd="0" presId="urn:microsoft.com/office/officeart/2005/8/layout/process4"/>
    <dgm:cxn modelId="{EBAFF241-7344-E341-BB95-1CF49B60B202}" type="presParOf" srcId="{B1E9917C-4CD8-4731-8A7B-D8EE14C81B42}" destId="{049803B5-8FF3-4928-812B-9213E8C7E501}" srcOrd="1" destOrd="0" presId="urn:microsoft.com/office/officeart/2005/8/layout/process4"/>
    <dgm:cxn modelId="{2F3ECFA4-9AC1-1147-B2F0-DB4D3013E0E0}" type="presParOf" srcId="{B1E9917C-4CD8-4731-8A7B-D8EE14C81B42}" destId="{B75E01A2-25A0-4FDE-B523-C0FF5B93D7EF}" srcOrd="2" destOrd="0" presId="urn:microsoft.com/office/officeart/2005/8/layout/process4"/>
    <dgm:cxn modelId="{8AFC2BC4-8624-784F-87C5-5A854391D546}" type="presParOf" srcId="{B1E9917C-4CD8-4731-8A7B-D8EE14C81B42}" destId="{843601CD-B431-411F-873F-2EBD13E907E8}" srcOrd="3" destOrd="0" presId="urn:microsoft.com/office/officeart/2005/8/layout/process4"/>
    <dgm:cxn modelId="{208D54D2-DEAC-C949-AAAD-91810AA5D673}" type="presParOf" srcId="{D0B2A1E8-8D85-4CFB-9869-6DBFCDDACE71}" destId="{70B9A5E7-2F71-4221-B247-370B4CDEE754}" srcOrd="1" destOrd="0" presId="urn:microsoft.com/office/officeart/2005/8/layout/process4"/>
    <dgm:cxn modelId="{FCD7EA2B-1A2C-4A48-9C5F-5B538271C28B}" type="presParOf" srcId="{D0B2A1E8-8D85-4CFB-9869-6DBFCDDACE71}" destId="{FA9B586E-B3B3-42BB-8B11-DE62D3CAAF78}" srcOrd="2" destOrd="0" presId="urn:microsoft.com/office/officeart/2005/8/layout/process4"/>
    <dgm:cxn modelId="{69F9D745-7780-A04C-AAC4-90FC9E599986}" type="presParOf" srcId="{FA9B586E-B3B3-42BB-8B11-DE62D3CAAF78}" destId="{48A58564-1B49-4829-8691-119875B29E8B}" srcOrd="0" destOrd="0" presId="urn:microsoft.com/office/officeart/2005/8/layout/process4"/>
    <dgm:cxn modelId="{1E5687A8-94E5-B24A-9ECC-516E9B4FC05A}" type="presParOf" srcId="{FA9B586E-B3B3-42BB-8B11-DE62D3CAAF78}" destId="{EC7417FB-7F11-4AA4-9BE4-8630CE7DF56E}" srcOrd="1" destOrd="0" presId="urn:microsoft.com/office/officeart/2005/8/layout/process4"/>
    <dgm:cxn modelId="{74C18104-253F-C342-9221-938B6D011A8D}" type="presParOf" srcId="{FA9B586E-B3B3-42BB-8B11-DE62D3CAAF78}" destId="{14F8D0FF-07D9-48D0-B069-172C46B5A819}" srcOrd="2" destOrd="0" presId="urn:microsoft.com/office/officeart/2005/8/layout/process4"/>
    <dgm:cxn modelId="{019A4CF9-A591-884A-9299-07B4BC68622D}" type="presParOf" srcId="{14F8D0FF-07D9-48D0-B069-172C46B5A819}" destId="{972D6C66-C086-49F6-A68B-FFA4DABE021F}" srcOrd="0" destOrd="0" presId="urn:microsoft.com/office/officeart/2005/8/layout/process4"/>
    <dgm:cxn modelId="{8C3EEA56-B5A3-9947-9092-05F110402266}" type="presParOf" srcId="{14F8D0FF-07D9-48D0-B069-172C46B5A819}" destId="{BAABFBB6-1C8B-4E32-8F6D-2D673E61FD3B}" srcOrd="1" destOrd="0" presId="urn:microsoft.com/office/officeart/2005/8/layout/process4"/>
    <dgm:cxn modelId="{61B94F4C-9642-6B43-8703-144E2AF65B42}" type="presParOf" srcId="{14F8D0FF-07D9-48D0-B069-172C46B5A819}" destId="{C1A904EA-7CD8-4551-92FF-88EFEED724EC}" srcOrd="2" destOrd="0" presId="urn:microsoft.com/office/officeart/2005/8/layout/process4"/>
    <dgm:cxn modelId="{D19DC2EA-A780-1E44-A7DC-CBC74EF040E6}" type="presParOf" srcId="{D0B2A1E8-8D85-4CFB-9869-6DBFCDDACE71}" destId="{F4B12DC8-7441-4BD4-9A57-C8EA41D2893E}" srcOrd="3" destOrd="0" presId="urn:microsoft.com/office/officeart/2005/8/layout/process4"/>
    <dgm:cxn modelId="{74D371AC-089D-A54E-9FF4-DC5D7E6A7C1A}" type="presParOf" srcId="{D0B2A1E8-8D85-4CFB-9869-6DBFCDDACE71}" destId="{91D2CD2A-A495-432E-9EA1-5A6A9214EDC9}" srcOrd="4" destOrd="0" presId="urn:microsoft.com/office/officeart/2005/8/layout/process4"/>
    <dgm:cxn modelId="{3C74CBAF-1C1D-9445-B618-B346439DBBA5}" type="presParOf" srcId="{91D2CD2A-A495-432E-9EA1-5A6A9214EDC9}" destId="{BE6B3DE6-0E2A-42ED-AA27-4D31C628E9E8}" srcOrd="0" destOrd="0" presId="urn:microsoft.com/office/officeart/2005/8/layout/process4"/>
    <dgm:cxn modelId="{5C2051D4-9F81-0949-88AE-C79CA75D9037}" type="presParOf" srcId="{91D2CD2A-A495-432E-9EA1-5A6A9214EDC9}" destId="{FE159ADC-75B8-40D0-B45D-06DD6CE843EA}" srcOrd="1" destOrd="0" presId="urn:microsoft.com/office/officeart/2005/8/layout/process4"/>
    <dgm:cxn modelId="{0CFBB983-23F0-9849-AAE5-818FD764DAB4}" type="presParOf" srcId="{91D2CD2A-A495-432E-9EA1-5A6A9214EDC9}" destId="{385C9B46-BC57-416B-B8FD-4182F47800D4}" srcOrd="2" destOrd="0" presId="urn:microsoft.com/office/officeart/2005/8/layout/process4"/>
    <dgm:cxn modelId="{FC5B7CFA-E9A2-764E-BEDD-E620F146D146}" type="presParOf" srcId="{385C9B46-BC57-416B-B8FD-4182F47800D4}" destId="{BA2F3BE2-8C04-4AF7-B9B4-D6185614DFA7}" srcOrd="0" destOrd="0" presId="urn:microsoft.com/office/officeart/2005/8/layout/process4"/>
    <dgm:cxn modelId="{3669EC69-77C7-A746-9C3C-FB7B361C021C}" type="presParOf" srcId="{385C9B46-BC57-416B-B8FD-4182F47800D4}" destId="{B82F1ED5-E54D-4773-993E-DFACB53EDAB9}" srcOrd="1" destOrd="0" presId="urn:microsoft.com/office/officeart/2005/8/layout/process4"/>
    <dgm:cxn modelId="{7A9E031B-5765-A249-8D73-3362100428E2}" type="presParOf" srcId="{385C9B46-BC57-416B-B8FD-4182F47800D4}" destId="{D80430E4-B477-46AD-9704-79913E00703D}" srcOrd="2" destOrd="0" presId="urn:microsoft.com/office/officeart/2005/8/layout/process4"/>
    <dgm:cxn modelId="{FD3C259C-8642-9B4D-8D44-4B5AAE7A43E8}" type="presParOf" srcId="{385C9B46-BC57-416B-B8FD-4182F47800D4}" destId="{99081DFA-E661-4369-A5AA-53B8F52C44D6}" srcOrd="3" destOrd="0" presId="urn:microsoft.com/office/officeart/2005/8/layout/process4"/>
    <dgm:cxn modelId="{3B48BB9D-E05D-F24D-B2D7-B1E7F2C51AA9}" type="presParOf" srcId="{385C9B46-BC57-416B-B8FD-4182F47800D4}" destId="{EF5AC19F-BFDD-40B5-8596-996AB70DD0CE}" srcOrd="4" destOrd="0" presId="urn:microsoft.com/office/officeart/2005/8/layout/process4"/>
    <dgm:cxn modelId="{BAD2D225-9D11-6443-BD8C-7C6F0907C2F3}" type="presParOf" srcId="{D0B2A1E8-8D85-4CFB-9869-6DBFCDDACE71}" destId="{61DC79BA-710C-4963-A1FA-22B7B1257E79}" srcOrd="5" destOrd="0" presId="urn:microsoft.com/office/officeart/2005/8/layout/process4"/>
    <dgm:cxn modelId="{BE0FEFDF-922B-5C40-9F7D-41C978094513}" type="presParOf" srcId="{D0B2A1E8-8D85-4CFB-9869-6DBFCDDACE71}" destId="{57042924-AD90-458B-BC6D-B91BFC466861}" srcOrd="6" destOrd="0" presId="urn:microsoft.com/office/officeart/2005/8/layout/process4"/>
    <dgm:cxn modelId="{4AD28284-2363-F642-8F2F-5D8B20A82C16}" type="presParOf" srcId="{57042924-AD90-458B-BC6D-B91BFC466861}" destId="{73AF75A6-394C-4777-B7BF-44C15C1286BC}" srcOrd="0" destOrd="0" presId="urn:microsoft.com/office/officeart/2005/8/layout/process4"/>
    <dgm:cxn modelId="{5B7D3B25-25D5-4B43-BC0B-EF902489CE91}" type="presParOf" srcId="{57042924-AD90-458B-BC6D-B91BFC466861}" destId="{701EF102-A072-4E83-BE35-BB709EFB6861}" srcOrd="1" destOrd="0" presId="urn:microsoft.com/office/officeart/2005/8/layout/process4"/>
    <dgm:cxn modelId="{1824CE74-7AB0-2241-BDB5-9ABAB4F68225}" type="presParOf" srcId="{57042924-AD90-458B-BC6D-B91BFC466861}" destId="{EE89D344-F4F1-45C8-952F-CD3C4FE1629E}" srcOrd="2" destOrd="0" presId="urn:microsoft.com/office/officeart/2005/8/layout/process4"/>
    <dgm:cxn modelId="{A1318678-31FA-D04E-A2D5-42BCE1EA9C9D}" type="presParOf" srcId="{EE89D344-F4F1-45C8-952F-CD3C4FE1629E}" destId="{5935B8AD-C4BE-4318-8E13-89287B449D8E}" srcOrd="0" destOrd="0" presId="urn:microsoft.com/office/officeart/2005/8/layout/process4"/>
    <dgm:cxn modelId="{44E5AEC4-A3EB-3043-89D0-176103729FBC}" type="presParOf" srcId="{EE89D344-F4F1-45C8-952F-CD3C4FE1629E}" destId="{5F155321-AEF8-4B77-9009-6A9A151F4CC6}" srcOrd="1" destOrd="0" presId="urn:microsoft.com/office/officeart/2005/8/layout/process4"/>
    <dgm:cxn modelId="{5FFB562A-8860-A04C-A2EE-D5FDBE0DA806}" type="presParOf" srcId="{EE89D344-F4F1-45C8-952F-CD3C4FE1629E}" destId="{EEE246EC-CCFA-4576-A2B2-B43C5DAD4B9A}" srcOrd="2" destOrd="0" presId="urn:microsoft.com/office/officeart/2005/8/layout/process4"/>
    <dgm:cxn modelId="{D7D877A1-2339-B84A-B879-E27C0C6EB621}" type="presParOf" srcId="{EE89D344-F4F1-45C8-952F-CD3C4FE1629E}" destId="{BF3DA466-3D75-4439-96D0-393B9E9E219E}" srcOrd="3" destOrd="0" presId="urn:microsoft.com/office/officeart/2005/8/layout/process4"/>
    <dgm:cxn modelId="{7E6E6E32-F356-D54C-9FD3-CE991F9163F4}" type="presParOf" srcId="{EE89D344-F4F1-45C8-952F-CD3C4FE1629E}" destId="{5AFDA00D-6DE6-47AD-868A-DFB506B1873D}" srcOrd="4" destOrd="0" presId="urn:microsoft.com/office/officeart/2005/8/layout/process4"/>
    <dgm:cxn modelId="{727043EA-EA73-344A-BED1-287D7CF93119}" type="presParOf" srcId="{EE89D344-F4F1-45C8-952F-CD3C4FE1629E}" destId="{87D33FB0-9C86-4E9B-B35D-44AE0A0458A8}" srcOrd="5" destOrd="0" presId="urn:microsoft.com/office/officeart/2005/8/layout/process4"/>
    <dgm:cxn modelId="{558A5745-17B5-5941-8A9B-E0405C05DBA8}" type="presParOf" srcId="{D0B2A1E8-8D85-4CFB-9869-6DBFCDDACE71}" destId="{DE722315-E1E6-40B4-8156-C0D509E399B5}" srcOrd="7" destOrd="0" presId="urn:microsoft.com/office/officeart/2005/8/layout/process4"/>
    <dgm:cxn modelId="{66C2F757-B263-854E-9F98-AA1BDC010711}" type="presParOf" srcId="{D0B2A1E8-8D85-4CFB-9869-6DBFCDDACE71}" destId="{60AD885F-1A4C-469B-8594-791E70F33C9A}" srcOrd="8" destOrd="0" presId="urn:microsoft.com/office/officeart/2005/8/layout/process4"/>
    <dgm:cxn modelId="{0BE03526-813B-9D40-BD9B-4D35C1A5052C}" type="presParOf" srcId="{60AD885F-1A4C-469B-8594-791E70F33C9A}" destId="{D4ADDE6D-C6E9-4551-A14C-D247CF1875A2}" srcOrd="0" destOrd="0" presId="urn:microsoft.com/office/officeart/2005/8/layout/process4"/>
    <dgm:cxn modelId="{992F1936-0DF0-0F4C-B999-1795DFF3B9D1}" type="presParOf" srcId="{60AD885F-1A4C-469B-8594-791E70F33C9A}" destId="{8021F806-862A-450F-A38D-A327044B9D08}" srcOrd="1" destOrd="0" presId="urn:microsoft.com/office/officeart/2005/8/layout/process4"/>
    <dgm:cxn modelId="{DAAF3DA8-1938-BF49-B24C-F5935A2BA4C4}" type="presParOf" srcId="{60AD885F-1A4C-469B-8594-791E70F33C9A}" destId="{172CF1F1-CEE0-427A-A0C8-32AD31BDB040}" srcOrd="2" destOrd="0" presId="urn:microsoft.com/office/officeart/2005/8/layout/process4"/>
    <dgm:cxn modelId="{40AA3702-3ECA-824B-AE5D-2CDE78C42B35}" type="presParOf" srcId="{172CF1F1-CEE0-427A-A0C8-32AD31BDB040}" destId="{76C93EEE-0CC6-4161-8E79-881A6F303E73}" srcOrd="0" destOrd="0" presId="urn:microsoft.com/office/officeart/2005/8/layout/process4"/>
    <dgm:cxn modelId="{ED090E4C-C242-5040-B62D-6CD4CD8A633C}" type="presParOf" srcId="{D0B2A1E8-8D85-4CFB-9869-6DBFCDDACE71}" destId="{8C06AF2E-71F0-437F-94F1-A79D68C92114}" srcOrd="9" destOrd="0" presId="urn:microsoft.com/office/officeart/2005/8/layout/process4"/>
    <dgm:cxn modelId="{DED75F2A-DAAD-A745-B9E6-53F43B2BF967}" type="presParOf" srcId="{D0B2A1E8-8D85-4CFB-9869-6DBFCDDACE71}" destId="{43DA077D-B311-41C7-A4D0-E750B60C3140}" srcOrd="10" destOrd="0" presId="urn:microsoft.com/office/officeart/2005/8/layout/process4"/>
    <dgm:cxn modelId="{FE73F28B-FCF7-D347-B565-BFC2C167B475}" type="presParOf" srcId="{43DA077D-B311-41C7-A4D0-E750B60C3140}" destId="{2A58B1E8-5CA1-4162-AF7B-C9303F4C98EB}" srcOrd="0" destOrd="0" presId="urn:microsoft.com/office/officeart/2005/8/layout/process4"/>
    <dgm:cxn modelId="{D2312B89-F08A-654A-9975-74E18E85CB9C}" type="presParOf" srcId="{43DA077D-B311-41C7-A4D0-E750B60C3140}" destId="{525A3CD9-5657-4C8A-B95F-5E8E84F3824B}" srcOrd="1" destOrd="0" presId="urn:microsoft.com/office/officeart/2005/8/layout/process4"/>
    <dgm:cxn modelId="{FC48C831-F6E1-2940-B6AC-ACC0A0EA6FA4}" type="presParOf" srcId="{43DA077D-B311-41C7-A4D0-E750B60C3140}" destId="{5DC25B67-B421-45FE-A986-6BADDB03C0C7}" srcOrd="2" destOrd="0" presId="urn:microsoft.com/office/officeart/2005/8/layout/process4"/>
    <dgm:cxn modelId="{20E186C7-8B78-CD40-9BCA-804B515B3AFE}" type="presParOf" srcId="{5DC25B67-B421-45FE-A986-6BADDB03C0C7}" destId="{93E6406E-B538-4F85-BCC1-58C96DB655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60008-C7EA-49BB-90C2-C4637C50568E}" type="doc">
      <dgm:prSet loTypeId="urn:microsoft.com/office/officeart/2005/8/layout/lProcess2" loCatId="list" qsTypeId="urn:microsoft.com/office/officeart/2005/8/quickstyle/simple4" qsCatId="simple" csTypeId="urn:microsoft.com/office/officeart/2005/8/colors/accent4_1" csCatId="accent4" phldr="1"/>
      <dgm:spPr/>
      <dgm:t>
        <a:bodyPr/>
        <a:lstStyle/>
        <a:p>
          <a:endParaRPr lang="en-US"/>
        </a:p>
      </dgm:t>
    </dgm:pt>
    <dgm:pt modelId="{F033750B-0076-4E82-93BF-98BC8AACBD5E}">
      <dgm:prSet phldrT="[Text]"/>
      <dgm:spPr>
        <a:solidFill>
          <a:srgbClr val="7030A0"/>
        </a:solidFill>
      </dgm:spPr>
      <dgm:t>
        <a:bodyPr/>
        <a:lstStyle/>
        <a:p>
          <a:r>
            <a:rPr lang="en-US" dirty="0">
              <a:solidFill>
                <a:schemeClr val="bg1"/>
              </a:solidFill>
              <a:latin typeface="Calibri"/>
              <a:cs typeface="Calibri"/>
            </a:rPr>
            <a:t>Goal </a:t>
          </a:r>
        </a:p>
        <a:p>
          <a:r>
            <a:rPr lang="en-US" dirty="0">
              <a:solidFill>
                <a:schemeClr val="bg1"/>
              </a:solidFill>
              <a:latin typeface="Calibri"/>
              <a:cs typeface="Calibri"/>
            </a:rPr>
            <a:t>Education and Leader Development: </a:t>
          </a:r>
        </a:p>
        <a:p>
          <a:r>
            <a:rPr lang="en-US" dirty="0">
              <a:solidFill>
                <a:schemeClr val="bg1"/>
              </a:solidFill>
              <a:latin typeface="Calibri"/>
              <a:cs typeface="Calibri"/>
            </a:rPr>
            <a:t>Educates, develops, and inspires national security leaders</a:t>
          </a:r>
        </a:p>
      </dgm:t>
    </dgm:pt>
    <dgm:pt modelId="{274C85E5-F70E-414E-B2A8-541C30801902}" type="parTrans" cxnId="{A60D4B88-611F-4AB9-A628-DA622032F281}">
      <dgm:prSet/>
      <dgm:spPr/>
      <dgm:t>
        <a:bodyPr/>
        <a:lstStyle/>
        <a:p>
          <a:endParaRPr lang="en-US"/>
        </a:p>
      </dgm:t>
    </dgm:pt>
    <dgm:pt modelId="{E01F72CF-5D1F-49E2-8A29-AA6896B60ADF}" type="sibTrans" cxnId="{A60D4B88-611F-4AB9-A628-DA622032F281}">
      <dgm:prSet/>
      <dgm:spPr/>
      <dgm:t>
        <a:bodyPr/>
        <a:lstStyle/>
        <a:p>
          <a:endParaRPr lang="en-US"/>
        </a:p>
      </dgm:t>
    </dgm:pt>
    <dgm:pt modelId="{AA6206FF-3F43-4A8A-A358-0C8466B0CC7C}">
      <dgm:prSet custT="1"/>
      <dgm:spPr>
        <a:solidFill>
          <a:srgbClr val="7030A0"/>
        </a:solidFill>
      </dgm:spPr>
      <dgm:t>
        <a:bodyPr/>
        <a:lstStyle/>
        <a:p>
          <a:r>
            <a:rPr lang="en-US" sz="1400" dirty="0">
              <a:solidFill>
                <a:schemeClr val="bg1"/>
              </a:solidFill>
              <a:latin typeface="Calibri"/>
              <a:cs typeface="Calibri"/>
            </a:rPr>
            <a:t>Goal</a:t>
          </a:r>
        </a:p>
        <a:p>
          <a:r>
            <a:rPr lang="en-US" sz="1400" dirty="0">
              <a:solidFill>
                <a:schemeClr val="bg1"/>
              </a:solidFill>
              <a:latin typeface="Calibri"/>
              <a:cs typeface="Calibri"/>
            </a:rPr>
            <a:t>Scholarship: </a:t>
          </a:r>
        </a:p>
        <a:p>
          <a:r>
            <a:rPr lang="en-US" sz="1400" dirty="0">
              <a:solidFill>
                <a:schemeClr val="bg1"/>
              </a:solidFill>
              <a:latin typeface="Calibri"/>
              <a:cs typeface="Calibri"/>
            </a:rPr>
            <a:t>Creates, preserves, and disseminates knowledge</a:t>
          </a:r>
        </a:p>
        <a:p>
          <a:endParaRPr lang="en-US" sz="1400" dirty="0">
            <a:solidFill>
              <a:schemeClr val="bg1"/>
            </a:solidFill>
            <a:latin typeface="Calibri"/>
            <a:cs typeface="Calibri"/>
          </a:endParaRPr>
        </a:p>
        <a:p>
          <a:endParaRPr lang="en-US" sz="600" dirty="0">
            <a:solidFill>
              <a:schemeClr val="bg1"/>
            </a:solidFill>
            <a:latin typeface="Calibri"/>
            <a:cs typeface="Calibri"/>
          </a:endParaRPr>
        </a:p>
      </dgm:t>
    </dgm:pt>
    <dgm:pt modelId="{7A4B72A6-0AA9-43C0-85A1-83ED243EFBDC}" type="parTrans" cxnId="{44489242-6230-403C-9D4C-65FB30D9A8A8}">
      <dgm:prSet/>
      <dgm:spPr/>
      <dgm:t>
        <a:bodyPr/>
        <a:lstStyle/>
        <a:p>
          <a:endParaRPr lang="en-US"/>
        </a:p>
      </dgm:t>
    </dgm:pt>
    <dgm:pt modelId="{D54C53F7-74FC-45FF-BFF8-B2A444D40F38}" type="sibTrans" cxnId="{44489242-6230-403C-9D4C-65FB30D9A8A8}">
      <dgm:prSet/>
      <dgm:spPr/>
      <dgm:t>
        <a:bodyPr/>
        <a:lstStyle/>
        <a:p>
          <a:endParaRPr lang="en-US"/>
        </a:p>
      </dgm:t>
    </dgm:pt>
    <dgm:pt modelId="{EC96DA9D-C979-42AF-B620-5373BCD46072}">
      <dgm:prSet custT="1"/>
      <dgm:spPr>
        <a:solidFill>
          <a:srgbClr val="7030A0"/>
        </a:solidFill>
      </dgm:spPr>
      <dgm:t>
        <a:bodyPr/>
        <a:lstStyle/>
        <a:p>
          <a:r>
            <a:rPr lang="en-US" sz="1400" dirty="0">
              <a:solidFill>
                <a:schemeClr val="bg1"/>
              </a:solidFill>
              <a:latin typeface="Calibri"/>
              <a:cs typeface="Calibri"/>
            </a:rPr>
            <a:t>Goal</a:t>
          </a:r>
        </a:p>
        <a:p>
          <a:r>
            <a:rPr lang="en-US" sz="1400" dirty="0">
              <a:solidFill>
                <a:schemeClr val="bg1"/>
              </a:solidFill>
              <a:latin typeface="Calibri"/>
              <a:cs typeface="Calibri"/>
            </a:rPr>
            <a:t>Institutional Enablers:</a:t>
          </a:r>
        </a:p>
        <a:p>
          <a:r>
            <a:rPr lang="en-US" sz="1400" dirty="0">
              <a:solidFill>
                <a:schemeClr val="bg1"/>
              </a:solidFill>
              <a:latin typeface="Calibri"/>
              <a:cs typeface="Calibri"/>
            </a:rPr>
            <a:t> Creates integrated solutions and services</a:t>
          </a:r>
        </a:p>
        <a:p>
          <a:endParaRPr lang="en-US" sz="1400" dirty="0">
            <a:solidFill>
              <a:schemeClr val="bg1"/>
            </a:solidFill>
            <a:latin typeface="Calibri"/>
            <a:cs typeface="Calibri"/>
          </a:endParaRPr>
        </a:p>
        <a:p>
          <a:endParaRPr lang="en-US" sz="600" dirty="0">
            <a:solidFill>
              <a:schemeClr val="bg1"/>
            </a:solidFill>
            <a:latin typeface="Calibri"/>
            <a:cs typeface="Calibri"/>
          </a:endParaRPr>
        </a:p>
      </dgm:t>
    </dgm:pt>
    <dgm:pt modelId="{5CD4FE8B-502B-437F-B226-0D613BDEFB9C}" type="parTrans" cxnId="{51B600F1-4AD2-4419-8C47-9D73F77F691E}">
      <dgm:prSet/>
      <dgm:spPr/>
      <dgm:t>
        <a:bodyPr/>
        <a:lstStyle/>
        <a:p>
          <a:endParaRPr lang="en-US"/>
        </a:p>
      </dgm:t>
    </dgm:pt>
    <dgm:pt modelId="{6B72A486-F964-4D7A-8E40-B72CE7ADA0DF}" type="sibTrans" cxnId="{51B600F1-4AD2-4419-8C47-9D73F77F691E}">
      <dgm:prSet/>
      <dgm:spPr/>
      <dgm:t>
        <a:bodyPr/>
        <a:lstStyle/>
        <a:p>
          <a:endParaRPr lang="en-US"/>
        </a:p>
      </dgm:t>
    </dgm:pt>
    <dgm:pt modelId="{514801D0-8BDE-44FE-9E9A-6F23B2638D09}">
      <dgm:prSet phldrT="[Text]" custT="1"/>
      <dgm:spPr/>
      <dgm:t>
        <a:bodyPr/>
        <a:lstStyle/>
        <a:p>
          <a:r>
            <a:rPr lang="en-US" sz="800" dirty="0">
              <a:latin typeface="Calibri"/>
              <a:cs typeface="Calibri"/>
            </a:rPr>
            <a:t>Academic programs enable graduates to lead effectively in a rapidly changing global security environment.</a:t>
          </a:r>
        </a:p>
      </dgm:t>
    </dgm:pt>
    <dgm:pt modelId="{B181AF8D-B58B-4140-82E3-D49CFE0E4101}" type="parTrans" cxnId="{66F315B3-596A-4181-8E44-CDDD4D342F29}">
      <dgm:prSet/>
      <dgm:spPr/>
      <dgm:t>
        <a:bodyPr/>
        <a:lstStyle/>
        <a:p>
          <a:endParaRPr lang="en-US"/>
        </a:p>
      </dgm:t>
    </dgm:pt>
    <dgm:pt modelId="{ADCBB17D-1B31-4167-89E2-74B33378F5EA}" type="sibTrans" cxnId="{66F315B3-596A-4181-8E44-CDDD4D342F29}">
      <dgm:prSet/>
      <dgm:spPr/>
      <dgm:t>
        <a:bodyPr/>
        <a:lstStyle/>
        <a:p>
          <a:endParaRPr lang="en-US"/>
        </a:p>
      </dgm:t>
    </dgm:pt>
    <dgm:pt modelId="{7ECB7787-B427-4DEE-89D5-FEE7927257F5}">
      <dgm:prSet custT="1"/>
      <dgm:spPr/>
      <dgm:t>
        <a:bodyPr/>
        <a:lstStyle/>
        <a:p>
          <a:r>
            <a:rPr lang="en-US" sz="800" dirty="0">
              <a:latin typeface="Calibri"/>
              <a:cs typeface="Calibri"/>
            </a:rPr>
            <a:t>Values and promotes scholarship to drive leader development for national and international security.</a:t>
          </a:r>
        </a:p>
      </dgm:t>
    </dgm:pt>
    <dgm:pt modelId="{AAB50972-1F01-40EF-94C5-90AF4D55FF73}" type="parTrans" cxnId="{E68C9F2C-BB33-427E-88BD-2796B2177D05}">
      <dgm:prSet/>
      <dgm:spPr/>
      <dgm:t>
        <a:bodyPr/>
        <a:lstStyle/>
        <a:p>
          <a:endParaRPr lang="en-US"/>
        </a:p>
      </dgm:t>
    </dgm:pt>
    <dgm:pt modelId="{47126887-A331-4609-9C49-DD71DC07C724}" type="sibTrans" cxnId="{E68C9F2C-BB33-427E-88BD-2796B2177D05}">
      <dgm:prSet/>
      <dgm:spPr/>
      <dgm:t>
        <a:bodyPr/>
        <a:lstStyle/>
        <a:p>
          <a:endParaRPr lang="en-US"/>
        </a:p>
      </dgm:t>
    </dgm:pt>
    <dgm:pt modelId="{CAAF19F2-057B-434D-B885-D0648184AB14}">
      <dgm:prSet custT="1"/>
      <dgm:spPr/>
      <dgm:t>
        <a:bodyPr/>
        <a:lstStyle/>
        <a:p>
          <a:r>
            <a:rPr lang="en-US" sz="800" dirty="0">
              <a:latin typeface="Calibri"/>
              <a:cs typeface="Calibri"/>
            </a:rPr>
            <a:t>Workforce is recognized for excellence  in thought leadership and their profession.</a:t>
          </a:r>
        </a:p>
      </dgm:t>
    </dgm:pt>
    <dgm:pt modelId="{59117DCD-DEF9-4AD8-AF38-26B73C3B1BC1}" type="parTrans" cxnId="{4906F7C3-C8DB-4AAC-854F-FCAD4A35903B}">
      <dgm:prSet/>
      <dgm:spPr/>
      <dgm:t>
        <a:bodyPr/>
        <a:lstStyle/>
        <a:p>
          <a:endParaRPr lang="en-US"/>
        </a:p>
      </dgm:t>
    </dgm:pt>
    <dgm:pt modelId="{3930AA3A-938A-4FA5-A02A-A968650C0B2C}" type="sibTrans" cxnId="{4906F7C3-C8DB-4AAC-854F-FCAD4A35903B}">
      <dgm:prSet/>
      <dgm:spPr/>
      <dgm:t>
        <a:bodyPr/>
        <a:lstStyle/>
        <a:p>
          <a:endParaRPr lang="en-US"/>
        </a:p>
      </dgm:t>
    </dgm:pt>
    <dgm:pt modelId="{BB17E64C-0CBB-4798-AC7D-900F7F255FB4}">
      <dgm:prSet custT="1"/>
      <dgm:spPr/>
      <dgm:t>
        <a:bodyPr/>
        <a:lstStyle/>
        <a:p>
          <a:r>
            <a:rPr lang="en-US" sz="800" dirty="0">
              <a:latin typeface="Calibri"/>
              <a:cs typeface="Calibri"/>
            </a:rPr>
            <a:t>Leads in the transformation/evolution of joint professional military education for 2020 and beyond. </a:t>
          </a:r>
        </a:p>
      </dgm:t>
    </dgm:pt>
    <dgm:pt modelId="{3C657B21-9AAB-4DD6-8054-97EE6E2A90F9}" type="parTrans" cxnId="{4A3462DA-2568-4885-92D3-6C693BFC32DB}">
      <dgm:prSet/>
      <dgm:spPr/>
      <dgm:t>
        <a:bodyPr/>
        <a:lstStyle/>
        <a:p>
          <a:endParaRPr lang="en-US"/>
        </a:p>
      </dgm:t>
    </dgm:pt>
    <dgm:pt modelId="{D73BCBDD-7C5E-43C8-8885-CC977CB64E20}" type="sibTrans" cxnId="{4A3462DA-2568-4885-92D3-6C693BFC32DB}">
      <dgm:prSet/>
      <dgm:spPr/>
      <dgm:t>
        <a:bodyPr/>
        <a:lstStyle/>
        <a:p>
          <a:endParaRPr lang="en-US"/>
        </a:p>
      </dgm:t>
    </dgm:pt>
    <dgm:pt modelId="{81F1F6F5-3628-4862-88D0-4DDC1138A42E}">
      <dgm:prSet custT="1"/>
      <dgm:spPr/>
      <dgm:t>
        <a:bodyPr/>
        <a:lstStyle/>
        <a:p>
          <a:r>
            <a:rPr lang="en-US" sz="800" dirty="0">
              <a:latin typeface="Calibri"/>
              <a:cs typeface="Calibri"/>
            </a:rPr>
            <a:t>Graduates employ innovative, critical, open, and systems thinking.</a:t>
          </a:r>
        </a:p>
      </dgm:t>
    </dgm:pt>
    <dgm:pt modelId="{684EFDDF-DFEC-4980-BBD8-1B1754D16D70}" type="parTrans" cxnId="{745B88B1-6F91-4D1A-BE4F-94BE2BA592F4}">
      <dgm:prSet/>
      <dgm:spPr/>
      <dgm:t>
        <a:bodyPr/>
        <a:lstStyle/>
        <a:p>
          <a:endParaRPr lang="en-US"/>
        </a:p>
      </dgm:t>
    </dgm:pt>
    <dgm:pt modelId="{DB3EFD8B-70A5-430D-BCF2-876F4F9A766D}" type="sibTrans" cxnId="{745B88B1-6F91-4D1A-BE4F-94BE2BA592F4}">
      <dgm:prSet/>
      <dgm:spPr/>
      <dgm:t>
        <a:bodyPr/>
        <a:lstStyle/>
        <a:p>
          <a:endParaRPr lang="en-US"/>
        </a:p>
      </dgm:t>
    </dgm:pt>
    <dgm:pt modelId="{69D98CD2-2AB0-4449-BA6E-35037F24E03E}">
      <dgm:prSet custT="1"/>
      <dgm:spPr/>
      <dgm:t>
        <a:bodyPr/>
        <a:lstStyle/>
        <a:p>
          <a:r>
            <a:rPr lang="en-US" sz="800" dirty="0">
              <a:latin typeface="Calibri"/>
              <a:cs typeface="Calibri"/>
            </a:rPr>
            <a:t>Fosters a reputation for excellence in scholarship that attracts and retains a highly effective faculty and staff of national and international prominence.</a:t>
          </a:r>
        </a:p>
      </dgm:t>
    </dgm:pt>
    <dgm:pt modelId="{07B29980-ABFC-4D46-9FF4-32E769136255}" type="parTrans" cxnId="{3B1CDE44-E804-4CFF-AE80-24E3FB34BE60}">
      <dgm:prSet/>
      <dgm:spPr/>
      <dgm:t>
        <a:bodyPr/>
        <a:lstStyle/>
        <a:p>
          <a:endParaRPr lang="en-US"/>
        </a:p>
      </dgm:t>
    </dgm:pt>
    <dgm:pt modelId="{188A8DA2-0A5E-49B8-A08A-8927EE29FE8B}" type="sibTrans" cxnId="{3B1CDE44-E804-4CFF-AE80-24E3FB34BE60}">
      <dgm:prSet/>
      <dgm:spPr/>
      <dgm:t>
        <a:bodyPr/>
        <a:lstStyle/>
        <a:p>
          <a:endParaRPr lang="en-US"/>
        </a:p>
      </dgm:t>
    </dgm:pt>
    <dgm:pt modelId="{AB5A22B8-7D1B-413D-8530-FB1B5DA1C8B1}">
      <dgm:prSet custT="1"/>
      <dgm:spPr/>
      <dgm:t>
        <a:bodyPr/>
        <a:lstStyle/>
        <a:p>
          <a:r>
            <a:rPr lang="en-US" sz="800" dirty="0">
              <a:latin typeface="Calibri"/>
              <a:cs typeface="Calibri"/>
            </a:rPr>
            <a:t>Develops and maintains an open, inclusive, and transparent educational environment of enterprise-wide collaboration, academic freedom, and diversity that supports the pursuit of excellence in scholarship.</a:t>
          </a:r>
        </a:p>
      </dgm:t>
    </dgm:pt>
    <dgm:pt modelId="{D123C311-9C88-4CB8-AD49-D5204A152034}" type="parTrans" cxnId="{FAB499CB-E432-4193-9982-4F1F77C29A8E}">
      <dgm:prSet/>
      <dgm:spPr/>
      <dgm:t>
        <a:bodyPr/>
        <a:lstStyle/>
        <a:p>
          <a:endParaRPr lang="en-US"/>
        </a:p>
      </dgm:t>
    </dgm:pt>
    <dgm:pt modelId="{00A0B552-35F7-41C3-A489-904C00CF7B5A}" type="sibTrans" cxnId="{FAB499CB-E432-4193-9982-4F1F77C29A8E}">
      <dgm:prSet/>
      <dgm:spPr/>
      <dgm:t>
        <a:bodyPr/>
        <a:lstStyle/>
        <a:p>
          <a:endParaRPr lang="en-US"/>
        </a:p>
      </dgm:t>
    </dgm:pt>
    <dgm:pt modelId="{41CC215D-9966-460A-87B9-F69165DF09D1}">
      <dgm:prSet custT="1"/>
      <dgm:spPr/>
      <dgm:t>
        <a:bodyPr/>
        <a:lstStyle/>
        <a:p>
          <a:r>
            <a:rPr lang="en-US" sz="800" dirty="0">
              <a:latin typeface="Calibri"/>
              <a:cs typeface="Calibri"/>
            </a:rPr>
            <a:t>Promotes awareness of, and access to, NDU scholarship and expertise across the institution and key stakeholders.</a:t>
          </a:r>
        </a:p>
      </dgm:t>
    </dgm:pt>
    <dgm:pt modelId="{D70DED37-06D3-4A8A-A443-739FBC214966}" type="parTrans" cxnId="{679BD9E5-D1A1-46EC-A18D-DD3D85D3A71B}">
      <dgm:prSet/>
      <dgm:spPr/>
      <dgm:t>
        <a:bodyPr/>
        <a:lstStyle/>
        <a:p>
          <a:endParaRPr lang="en-US"/>
        </a:p>
      </dgm:t>
    </dgm:pt>
    <dgm:pt modelId="{C26DFE50-CFBC-4521-9DB6-9A29847BAEFC}" type="sibTrans" cxnId="{679BD9E5-D1A1-46EC-A18D-DD3D85D3A71B}">
      <dgm:prSet/>
      <dgm:spPr/>
      <dgm:t>
        <a:bodyPr/>
        <a:lstStyle/>
        <a:p>
          <a:endParaRPr lang="en-US"/>
        </a:p>
      </dgm:t>
    </dgm:pt>
    <dgm:pt modelId="{508C2B75-850D-4F22-A00E-410665E1153E}">
      <dgm:prSet custT="1"/>
      <dgm:spPr/>
      <dgm:t>
        <a:bodyPr/>
        <a:lstStyle/>
        <a:p>
          <a:r>
            <a:rPr lang="en-US" sz="800" dirty="0">
              <a:latin typeface="Calibri"/>
              <a:cs typeface="Calibri"/>
            </a:rPr>
            <a:t>Allocates and manages resources effectively, efficiently, and transparently to achieve excellence in mission success.</a:t>
          </a:r>
        </a:p>
      </dgm:t>
    </dgm:pt>
    <dgm:pt modelId="{5863BE42-A5CB-4D40-A7EF-7F93FFA09674}" type="parTrans" cxnId="{EB6C978F-FCC7-48B5-9227-77A68769D11C}">
      <dgm:prSet/>
      <dgm:spPr/>
      <dgm:t>
        <a:bodyPr/>
        <a:lstStyle/>
        <a:p>
          <a:endParaRPr lang="en-US"/>
        </a:p>
      </dgm:t>
    </dgm:pt>
    <dgm:pt modelId="{7C9418BF-A341-4A68-A32F-E51DA681B9A5}" type="sibTrans" cxnId="{EB6C978F-FCC7-48B5-9227-77A68769D11C}">
      <dgm:prSet/>
      <dgm:spPr/>
      <dgm:t>
        <a:bodyPr/>
        <a:lstStyle/>
        <a:p>
          <a:endParaRPr lang="en-US"/>
        </a:p>
      </dgm:t>
    </dgm:pt>
    <dgm:pt modelId="{2BF1A092-3E12-45AA-B309-608BDC8E4AE4}">
      <dgm:prSet custT="1"/>
      <dgm:spPr/>
      <dgm:t>
        <a:bodyPr/>
        <a:lstStyle/>
        <a:p>
          <a:r>
            <a:rPr lang="en-US" sz="800" dirty="0">
              <a:latin typeface="Calibri"/>
              <a:cs typeface="Calibri"/>
            </a:rPr>
            <a:t>Information and educational technology resources systems are integrated, robust, accessible, and enterprise-wide.</a:t>
          </a:r>
        </a:p>
      </dgm:t>
    </dgm:pt>
    <dgm:pt modelId="{B1E9707E-9D52-45C7-8659-426CB519B5AD}" type="parTrans" cxnId="{26CEBF90-DE47-4497-A139-C905B9F652DE}">
      <dgm:prSet/>
      <dgm:spPr/>
      <dgm:t>
        <a:bodyPr/>
        <a:lstStyle/>
        <a:p>
          <a:endParaRPr lang="en-US"/>
        </a:p>
      </dgm:t>
    </dgm:pt>
    <dgm:pt modelId="{A53263ED-DEE4-426A-BB63-B06B243F6DFE}" type="sibTrans" cxnId="{26CEBF90-DE47-4497-A139-C905B9F652DE}">
      <dgm:prSet/>
      <dgm:spPr/>
      <dgm:t>
        <a:bodyPr/>
        <a:lstStyle/>
        <a:p>
          <a:endParaRPr lang="en-US"/>
        </a:p>
      </dgm:t>
    </dgm:pt>
    <dgm:pt modelId="{7205F294-E093-492C-A5F6-7EA97D26C4E8}">
      <dgm:prSet custT="1"/>
      <dgm:spPr/>
      <dgm:t>
        <a:bodyPr/>
        <a:lstStyle/>
        <a:p>
          <a:r>
            <a:rPr lang="en-US" sz="800" dirty="0">
              <a:latin typeface="Calibri"/>
              <a:cs typeface="Calibri"/>
            </a:rPr>
            <a:t>Library and information resources are integrated, robust, accessible, and enterprise-wide. </a:t>
          </a:r>
        </a:p>
      </dgm:t>
    </dgm:pt>
    <dgm:pt modelId="{86D8DA05-4BEF-4CAE-AF9B-BCAF301F1F79}" type="parTrans" cxnId="{12D14255-918E-441E-81E2-8461898B1F0B}">
      <dgm:prSet/>
      <dgm:spPr/>
      <dgm:t>
        <a:bodyPr/>
        <a:lstStyle/>
        <a:p>
          <a:endParaRPr lang="en-US"/>
        </a:p>
      </dgm:t>
    </dgm:pt>
    <dgm:pt modelId="{7064C215-80C0-459F-83ED-F059650231E8}" type="sibTrans" cxnId="{12D14255-918E-441E-81E2-8461898B1F0B}">
      <dgm:prSet/>
      <dgm:spPr/>
      <dgm:t>
        <a:bodyPr/>
        <a:lstStyle/>
        <a:p>
          <a:endParaRPr lang="en-US"/>
        </a:p>
      </dgm:t>
    </dgm:pt>
    <dgm:pt modelId="{1F0D1F17-54BB-4B4D-98C9-D9CFF693AB22}">
      <dgm:prSet/>
      <dgm:spPr>
        <a:solidFill>
          <a:srgbClr val="7030A0"/>
        </a:solidFill>
      </dgm:spPr>
      <dgm:t>
        <a:bodyPr/>
        <a:lstStyle/>
        <a:p>
          <a:r>
            <a:rPr lang="en-US" dirty="0">
              <a:solidFill>
                <a:schemeClr val="bg1"/>
              </a:solidFill>
              <a:latin typeface="Calibri"/>
              <a:cs typeface="Calibri"/>
            </a:rPr>
            <a:t>Goal</a:t>
          </a:r>
        </a:p>
        <a:p>
          <a:r>
            <a:rPr lang="en-US" dirty="0">
              <a:solidFill>
                <a:schemeClr val="bg1"/>
              </a:solidFill>
              <a:latin typeface="Calibri"/>
              <a:cs typeface="Calibri"/>
            </a:rPr>
            <a:t>University Improvement: </a:t>
          </a:r>
        </a:p>
        <a:p>
          <a:r>
            <a:rPr lang="en-US" dirty="0">
              <a:solidFill>
                <a:schemeClr val="bg1"/>
              </a:solidFill>
              <a:latin typeface="Calibri"/>
              <a:cs typeface="Calibri"/>
            </a:rPr>
            <a:t>Evolves/ Reforms to foster institutional collaboration and integration</a:t>
          </a:r>
        </a:p>
      </dgm:t>
    </dgm:pt>
    <dgm:pt modelId="{F60B773E-B91D-4BE0-9404-EBAA45C52A72}" type="sibTrans" cxnId="{353FAD0B-FC7E-49E9-9A99-A5176C3F7320}">
      <dgm:prSet/>
      <dgm:spPr/>
      <dgm:t>
        <a:bodyPr/>
        <a:lstStyle/>
        <a:p>
          <a:endParaRPr lang="en-US"/>
        </a:p>
      </dgm:t>
    </dgm:pt>
    <dgm:pt modelId="{F762324A-14F2-447C-B342-9BD945CB2BA5}" type="parTrans" cxnId="{353FAD0B-FC7E-49E9-9A99-A5176C3F7320}">
      <dgm:prSet/>
      <dgm:spPr/>
      <dgm:t>
        <a:bodyPr/>
        <a:lstStyle/>
        <a:p>
          <a:endParaRPr lang="en-US"/>
        </a:p>
      </dgm:t>
    </dgm:pt>
    <dgm:pt modelId="{FAA49686-EF4A-4D0C-A840-9C81872E0C6B}">
      <dgm:prSet custT="1"/>
      <dgm:spPr/>
      <dgm:t>
        <a:bodyPr/>
        <a:lstStyle/>
        <a:p>
          <a:r>
            <a:rPr lang="en-US" sz="800" dirty="0">
              <a:latin typeface="Calibri"/>
              <a:cs typeface="Calibri"/>
            </a:rPr>
            <a:t>Values and promotes an institutional environment and culture of trust and openness. </a:t>
          </a:r>
        </a:p>
      </dgm:t>
    </dgm:pt>
    <dgm:pt modelId="{CDD0D532-08A2-49A0-8DF2-D278AD048A11}" type="parTrans" cxnId="{2C13178F-8234-4F04-90B2-78F03208024F}">
      <dgm:prSet/>
      <dgm:spPr/>
      <dgm:t>
        <a:bodyPr/>
        <a:lstStyle/>
        <a:p>
          <a:endParaRPr lang="en-US"/>
        </a:p>
      </dgm:t>
    </dgm:pt>
    <dgm:pt modelId="{22022471-83FF-493E-A464-17D902EDF0AD}" type="sibTrans" cxnId="{2C13178F-8234-4F04-90B2-78F03208024F}">
      <dgm:prSet/>
      <dgm:spPr/>
      <dgm:t>
        <a:bodyPr/>
        <a:lstStyle/>
        <a:p>
          <a:endParaRPr lang="en-US"/>
        </a:p>
      </dgm:t>
    </dgm:pt>
    <dgm:pt modelId="{F682C7A9-918D-4757-8224-C2889D30AC09}">
      <dgm:prSet custT="1"/>
      <dgm:spPr/>
      <dgm:t>
        <a:bodyPr/>
        <a:lstStyle/>
        <a:p>
          <a:r>
            <a:rPr lang="en-US" sz="800" dirty="0">
              <a:latin typeface="Calibri"/>
              <a:cs typeface="Calibri"/>
            </a:rPr>
            <a:t>Continually pursues institutional and academic excellence via institutional improvement and renewal.</a:t>
          </a:r>
        </a:p>
      </dgm:t>
    </dgm:pt>
    <dgm:pt modelId="{0411AEEB-ABB1-4874-9FF5-BEF896B4E2E6}" type="parTrans" cxnId="{C8DCBB4E-ED8A-4024-9DD4-C336BD2AF80F}">
      <dgm:prSet/>
      <dgm:spPr/>
      <dgm:t>
        <a:bodyPr/>
        <a:lstStyle/>
        <a:p>
          <a:endParaRPr lang="en-US"/>
        </a:p>
      </dgm:t>
    </dgm:pt>
    <dgm:pt modelId="{DA7F351F-80CA-467E-B74B-C629A8393158}" type="sibTrans" cxnId="{C8DCBB4E-ED8A-4024-9DD4-C336BD2AF80F}">
      <dgm:prSet/>
      <dgm:spPr/>
      <dgm:t>
        <a:bodyPr/>
        <a:lstStyle/>
        <a:p>
          <a:endParaRPr lang="en-US"/>
        </a:p>
      </dgm:t>
    </dgm:pt>
    <dgm:pt modelId="{32543476-C19B-4E33-80B0-0745DF1BD8FB}" type="pres">
      <dgm:prSet presAssocID="{67C60008-C7EA-49BB-90C2-C4637C50568E}" presName="theList" presStyleCnt="0">
        <dgm:presLayoutVars>
          <dgm:dir/>
          <dgm:animLvl val="lvl"/>
          <dgm:resizeHandles val="exact"/>
        </dgm:presLayoutVars>
      </dgm:prSet>
      <dgm:spPr/>
      <dgm:t>
        <a:bodyPr/>
        <a:lstStyle/>
        <a:p>
          <a:endParaRPr lang="en-US"/>
        </a:p>
      </dgm:t>
    </dgm:pt>
    <dgm:pt modelId="{CFEDD1BA-F84C-40D1-9F01-0E0E8A392283}" type="pres">
      <dgm:prSet presAssocID="{F033750B-0076-4E82-93BF-98BC8AACBD5E}" presName="compNode" presStyleCnt="0"/>
      <dgm:spPr/>
    </dgm:pt>
    <dgm:pt modelId="{B516B132-F220-43B9-B16F-A683569A89E3}" type="pres">
      <dgm:prSet presAssocID="{F033750B-0076-4E82-93BF-98BC8AACBD5E}" presName="aNode" presStyleLbl="bgShp" presStyleIdx="0" presStyleCnt="4"/>
      <dgm:spPr/>
      <dgm:t>
        <a:bodyPr/>
        <a:lstStyle/>
        <a:p>
          <a:endParaRPr lang="en-US"/>
        </a:p>
      </dgm:t>
    </dgm:pt>
    <dgm:pt modelId="{0C18BD0E-DC0D-44D5-BB4B-7CBD83BAEDB7}" type="pres">
      <dgm:prSet presAssocID="{F033750B-0076-4E82-93BF-98BC8AACBD5E}" presName="textNode" presStyleLbl="bgShp" presStyleIdx="0" presStyleCnt="4"/>
      <dgm:spPr/>
      <dgm:t>
        <a:bodyPr/>
        <a:lstStyle/>
        <a:p>
          <a:endParaRPr lang="en-US"/>
        </a:p>
      </dgm:t>
    </dgm:pt>
    <dgm:pt modelId="{00DBDDEB-E293-4E41-835D-7A29825C9A20}" type="pres">
      <dgm:prSet presAssocID="{F033750B-0076-4E82-93BF-98BC8AACBD5E}" presName="compChildNode" presStyleCnt="0"/>
      <dgm:spPr/>
    </dgm:pt>
    <dgm:pt modelId="{5AD26F8D-80B8-4C23-B70A-80E287D4EF4E}" type="pres">
      <dgm:prSet presAssocID="{F033750B-0076-4E82-93BF-98BC8AACBD5E}" presName="theInnerList" presStyleCnt="0"/>
      <dgm:spPr/>
    </dgm:pt>
    <dgm:pt modelId="{AEAE8BB1-E2A6-4B8E-BF03-3896D6EEB0CA}" type="pres">
      <dgm:prSet presAssocID="{514801D0-8BDE-44FE-9E9A-6F23B2638D09}" presName="childNode" presStyleLbl="node1" presStyleIdx="0" presStyleCnt="13">
        <dgm:presLayoutVars>
          <dgm:bulletEnabled val="1"/>
        </dgm:presLayoutVars>
      </dgm:prSet>
      <dgm:spPr/>
      <dgm:t>
        <a:bodyPr/>
        <a:lstStyle/>
        <a:p>
          <a:endParaRPr lang="en-US"/>
        </a:p>
      </dgm:t>
    </dgm:pt>
    <dgm:pt modelId="{FC845E0D-8FC6-4367-B296-FD796D7CB699}" type="pres">
      <dgm:prSet presAssocID="{514801D0-8BDE-44FE-9E9A-6F23B2638D09}" presName="aSpace2" presStyleCnt="0"/>
      <dgm:spPr/>
    </dgm:pt>
    <dgm:pt modelId="{05675599-D9F3-470B-8EA1-D3FB78D07C70}" type="pres">
      <dgm:prSet presAssocID="{81F1F6F5-3628-4862-88D0-4DDC1138A42E}" presName="childNode" presStyleLbl="node1" presStyleIdx="1" presStyleCnt="13">
        <dgm:presLayoutVars>
          <dgm:bulletEnabled val="1"/>
        </dgm:presLayoutVars>
      </dgm:prSet>
      <dgm:spPr/>
      <dgm:t>
        <a:bodyPr/>
        <a:lstStyle/>
        <a:p>
          <a:endParaRPr lang="en-US"/>
        </a:p>
      </dgm:t>
    </dgm:pt>
    <dgm:pt modelId="{1D76E691-51F7-4681-BE52-E073263A1E3C}" type="pres">
      <dgm:prSet presAssocID="{F033750B-0076-4E82-93BF-98BC8AACBD5E}" presName="aSpace" presStyleCnt="0"/>
      <dgm:spPr/>
    </dgm:pt>
    <dgm:pt modelId="{9D03C80C-CC43-4E81-83EC-71277534D2F2}" type="pres">
      <dgm:prSet presAssocID="{AA6206FF-3F43-4A8A-A358-0C8466B0CC7C}" presName="compNode" presStyleCnt="0"/>
      <dgm:spPr/>
    </dgm:pt>
    <dgm:pt modelId="{9D310C2C-F1C0-4CF4-B25F-2658977E8431}" type="pres">
      <dgm:prSet presAssocID="{AA6206FF-3F43-4A8A-A358-0C8466B0CC7C}" presName="aNode" presStyleLbl="bgShp" presStyleIdx="1" presStyleCnt="4"/>
      <dgm:spPr/>
      <dgm:t>
        <a:bodyPr/>
        <a:lstStyle/>
        <a:p>
          <a:endParaRPr lang="en-US"/>
        </a:p>
      </dgm:t>
    </dgm:pt>
    <dgm:pt modelId="{D29D1F94-7208-4200-97D9-31C096B1BBDC}" type="pres">
      <dgm:prSet presAssocID="{AA6206FF-3F43-4A8A-A358-0C8466B0CC7C}" presName="textNode" presStyleLbl="bgShp" presStyleIdx="1" presStyleCnt="4"/>
      <dgm:spPr/>
      <dgm:t>
        <a:bodyPr/>
        <a:lstStyle/>
        <a:p>
          <a:endParaRPr lang="en-US"/>
        </a:p>
      </dgm:t>
    </dgm:pt>
    <dgm:pt modelId="{8B8A4F6F-8FA4-498B-9A43-4FD720714EB7}" type="pres">
      <dgm:prSet presAssocID="{AA6206FF-3F43-4A8A-A358-0C8466B0CC7C}" presName="compChildNode" presStyleCnt="0"/>
      <dgm:spPr/>
    </dgm:pt>
    <dgm:pt modelId="{7D7FEB2E-C824-404D-9742-BD89BBB17244}" type="pres">
      <dgm:prSet presAssocID="{AA6206FF-3F43-4A8A-A358-0C8466B0CC7C}" presName="theInnerList" presStyleCnt="0"/>
      <dgm:spPr/>
    </dgm:pt>
    <dgm:pt modelId="{872D3D88-F453-4044-96D2-BFBA15C4FBDC}" type="pres">
      <dgm:prSet presAssocID="{7ECB7787-B427-4DEE-89D5-FEE7927257F5}" presName="childNode" presStyleLbl="node1" presStyleIdx="2" presStyleCnt="13">
        <dgm:presLayoutVars>
          <dgm:bulletEnabled val="1"/>
        </dgm:presLayoutVars>
      </dgm:prSet>
      <dgm:spPr/>
      <dgm:t>
        <a:bodyPr/>
        <a:lstStyle/>
        <a:p>
          <a:endParaRPr lang="en-US"/>
        </a:p>
      </dgm:t>
    </dgm:pt>
    <dgm:pt modelId="{4937B508-4B1A-4F1B-9777-E1D027F4086D}" type="pres">
      <dgm:prSet presAssocID="{7ECB7787-B427-4DEE-89D5-FEE7927257F5}" presName="aSpace2" presStyleCnt="0"/>
      <dgm:spPr/>
    </dgm:pt>
    <dgm:pt modelId="{6B057441-7092-4F6E-921D-C1D926251735}" type="pres">
      <dgm:prSet presAssocID="{69D98CD2-2AB0-4449-BA6E-35037F24E03E}" presName="childNode" presStyleLbl="node1" presStyleIdx="3" presStyleCnt="13">
        <dgm:presLayoutVars>
          <dgm:bulletEnabled val="1"/>
        </dgm:presLayoutVars>
      </dgm:prSet>
      <dgm:spPr/>
      <dgm:t>
        <a:bodyPr/>
        <a:lstStyle/>
        <a:p>
          <a:endParaRPr lang="en-US"/>
        </a:p>
      </dgm:t>
    </dgm:pt>
    <dgm:pt modelId="{92E43CC9-A180-4534-8F69-74A8A86C0742}" type="pres">
      <dgm:prSet presAssocID="{69D98CD2-2AB0-4449-BA6E-35037F24E03E}" presName="aSpace2" presStyleCnt="0"/>
      <dgm:spPr/>
    </dgm:pt>
    <dgm:pt modelId="{41FA9D62-C870-41A9-BF86-6007F1D17376}" type="pres">
      <dgm:prSet presAssocID="{AB5A22B8-7D1B-413D-8530-FB1B5DA1C8B1}" presName="childNode" presStyleLbl="node1" presStyleIdx="4" presStyleCnt="13">
        <dgm:presLayoutVars>
          <dgm:bulletEnabled val="1"/>
        </dgm:presLayoutVars>
      </dgm:prSet>
      <dgm:spPr/>
      <dgm:t>
        <a:bodyPr/>
        <a:lstStyle/>
        <a:p>
          <a:endParaRPr lang="en-US"/>
        </a:p>
      </dgm:t>
    </dgm:pt>
    <dgm:pt modelId="{D6E2330C-FDB6-4D89-9A80-E034DD288312}" type="pres">
      <dgm:prSet presAssocID="{AB5A22B8-7D1B-413D-8530-FB1B5DA1C8B1}" presName="aSpace2" presStyleCnt="0"/>
      <dgm:spPr/>
    </dgm:pt>
    <dgm:pt modelId="{945D1210-65D2-4932-B022-EA08C123851F}" type="pres">
      <dgm:prSet presAssocID="{41CC215D-9966-460A-87B9-F69165DF09D1}" presName="childNode" presStyleLbl="node1" presStyleIdx="5" presStyleCnt="13">
        <dgm:presLayoutVars>
          <dgm:bulletEnabled val="1"/>
        </dgm:presLayoutVars>
      </dgm:prSet>
      <dgm:spPr/>
      <dgm:t>
        <a:bodyPr/>
        <a:lstStyle/>
        <a:p>
          <a:endParaRPr lang="en-US"/>
        </a:p>
      </dgm:t>
    </dgm:pt>
    <dgm:pt modelId="{0F600979-1F7B-424E-B3C1-A07A2F0E54D6}" type="pres">
      <dgm:prSet presAssocID="{AA6206FF-3F43-4A8A-A358-0C8466B0CC7C}" presName="aSpace" presStyleCnt="0"/>
      <dgm:spPr/>
    </dgm:pt>
    <dgm:pt modelId="{D7CD235F-130D-4E1F-B04D-811DF12DE8CC}" type="pres">
      <dgm:prSet presAssocID="{EC96DA9D-C979-42AF-B620-5373BCD46072}" presName="compNode" presStyleCnt="0"/>
      <dgm:spPr/>
    </dgm:pt>
    <dgm:pt modelId="{DF525DA1-451C-47A7-ACCE-B0B68DD2754D}" type="pres">
      <dgm:prSet presAssocID="{EC96DA9D-C979-42AF-B620-5373BCD46072}" presName="aNode" presStyleLbl="bgShp" presStyleIdx="2" presStyleCnt="4"/>
      <dgm:spPr/>
      <dgm:t>
        <a:bodyPr/>
        <a:lstStyle/>
        <a:p>
          <a:endParaRPr lang="en-US"/>
        </a:p>
      </dgm:t>
    </dgm:pt>
    <dgm:pt modelId="{D62C92AA-DAF0-497F-85C8-5BAD18E7C3D6}" type="pres">
      <dgm:prSet presAssocID="{EC96DA9D-C979-42AF-B620-5373BCD46072}" presName="textNode" presStyleLbl="bgShp" presStyleIdx="2" presStyleCnt="4"/>
      <dgm:spPr/>
      <dgm:t>
        <a:bodyPr/>
        <a:lstStyle/>
        <a:p>
          <a:endParaRPr lang="en-US"/>
        </a:p>
      </dgm:t>
    </dgm:pt>
    <dgm:pt modelId="{E012883E-840C-4BF5-83E4-3C7934823276}" type="pres">
      <dgm:prSet presAssocID="{EC96DA9D-C979-42AF-B620-5373BCD46072}" presName="compChildNode" presStyleCnt="0"/>
      <dgm:spPr/>
    </dgm:pt>
    <dgm:pt modelId="{D8D92934-882A-4340-9569-E450CEE46F94}" type="pres">
      <dgm:prSet presAssocID="{EC96DA9D-C979-42AF-B620-5373BCD46072}" presName="theInnerList" presStyleCnt="0"/>
      <dgm:spPr/>
    </dgm:pt>
    <dgm:pt modelId="{786CBD71-DFF7-445E-A95B-D2A22CB39477}" type="pres">
      <dgm:prSet presAssocID="{CAAF19F2-057B-434D-B885-D0648184AB14}" presName="childNode" presStyleLbl="node1" presStyleIdx="6" presStyleCnt="13">
        <dgm:presLayoutVars>
          <dgm:bulletEnabled val="1"/>
        </dgm:presLayoutVars>
      </dgm:prSet>
      <dgm:spPr/>
      <dgm:t>
        <a:bodyPr/>
        <a:lstStyle/>
        <a:p>
          <a:endParaRPr lang="en-US"/>
        </a:p>
      </dgm:t>
    </dgm:pt>
    <dgm:pt modelId="{C505EC93-9DE2-4B93-9E28-462B00D257C7}" type="pres">
      <dgm:prSet presAssocID="{CAAF19F2-057B-434D-B885-D0648184AB14}" presName="aSpace2" presStyleCnt="0"/>
      <dgm:spPr/>
    </dgm:pt>
    <dgm:pt modelId="{799FBB93-CB55-4340-8EC1-A1CFD6F94FFF}" type="pres">
      <dgm:prSet presAssocID="{508C2B75-850D-4F22-A00E-410665E1153E}" presName="childNode" presStyleLbl="node1" presStyleIdx="7" presStyleCnt="13">
        <dgm:presLayoutVars>
          <dgm:bulletEnabled val="1"/>
        </dgm:presLayoutVars>
      </dgm:prSet>
      <dgm:spPr/>
      <dgm:t>
        <a:bodyPr/>
        <a:lstStyle/>
        <a:p>
          <a:endParaRPr lang="en-US"/>
        </a:p>
      </dgm:t>
    </dgm:pt>
    <dgm:pt modelId="{B709B171-DBB7-4025-9ECC-1DA31DC94F53}" type="pres">
      <dgm:prSet presAssocID="{508C2B75-850D-4F22-A00E-410665E1153E}" presName="aSpace2" presStyleCnt="0"/>
      <dgm:spPr/>
    </dgm:pt>
    <dgm:pt modelId="{3D10B70F-D6F3-485F-9DD4-40D77BE7E4B5}" type="pres">
      <dgm:prSet presAssocID="{2BF1A092-3E12-45AA-B309-608BDC8E4AE4}" presName="childNode" presStyleLbl="node1" presStyleIdx="8" presStyleCnt="13">
        <dgm:presLayoutVars>
          <dgm:bulletEnabled val="1"/>
        </dgm:presLayoutVars>
      </dgm:prSet>
      <dgm:spPr/>
      <dgm:t>
        <a:bodyPr/>
        <a:lstStyle/>
        <a:p>
          <a:endParaRPr lang="en-US"/>
        </a:p>
      </dgm:t>
    </dgm:pt>
    <dgm:pt modelId="{1C9DB05D-20A1-4CD9-9D69-C67FAEB86A1C}" type="pres">
      <dgm:prSet presAssocID="{2BF1A092-3E12-45AA-B309-608BDC8E4AE4}" presName="aSpace2" presStyleCnt="0"/>
      <dgm:spPr/>
    </dgm:pt>
    <dgm:pt modelId="{ED9829AC-6009-4159-9AF9-FA388600254C}" type="pres">
      <dgm:prSet presAssocID="{7205F294-E093-492C-A5F6-7EA97D26C4E8}" presName="childNode" presStyleLbl="node1" presStyleIdx="9" presStyleCnt="13">
        <dgm:presLayoutVars>
          <dgm:bulletEnabled val="1"/>
        </dgm:presLayoutVars>
      </dgm:prSet>
      <dgm:spPr/>
      <dgm:t>
        <a:bodyPr/>
        <a:lstStyle/>
        <a:p>
          <a:endParaRPr lang="en-US"/>
        </a:p>
      </dgm:t>
    </dgm:pt>
    <dgm:pt modelId="{BBE1B364-DF36-4574-9669-8A9BA3DEA94A}" type="pres">
      <dgm:prSet presAssocID="{EC96DA9D-C979-42AF-B620-5373BCD46072}" presName="aSpace" presStyleCnt="0"/>
      <dgm:spPr/>
    </dgm:pt>
    <dgm:pt modelId="{76E3D871-7740-4921-A9E1-07E4DC8D929E}" type="pres">
      <dgm:prSet presAssocID="{1F0D1F17-54BB-4B4D-98C9-D9CFF693AB22}" presName="compNode" presStyleCnt="0"/>
      <dgm:spPr/>
    </dgm:pt>
    <dgm:pt modelId="{CF95F795-5A78-4D7E-8EE9-682BF4E4744E}" type="pres">
      <dgm:prSet presAssocID="{1F0D1F17-54BB-4B4D-98C9-D9CFF693AB22}" presName="aNode" presStyleLbl="bgShp" presStyleIdx="3" presStyleCnt="4"/>
      <dgm:spPr/>
      <dgm:t>
        <a:bodyPr/>
        <a:lstStyle/>
        <a:p>
          <a:endParaRPr lang="en-US"/>
        </a:p>
      </dgm:t>
    </dgm:pt>
    <dgm:pt modelId="{044C95C4-7A25-45F5-A236-ED1BF5AC97EE}" type="pres">
      <dgm:prSet presAssocID="{1F0D1F17-54BB-4B4D-98C9-D9CFF693AB22}" presName="textNode" presStyleLbl="bgShp" presStyleIdx="3" presStyleCnt="4"/>
      <dgm:spPr/>
      <dgm:t>
        <a:bodyPr/>
        <a:lstStyle/>
        <a:p>
          <a:endParaRPr lang="en-US"/>
        </a:p>
      </dgm:t>
    </dgm:pt>
    <dgm:pt modelId="{87DCD0C8-4F5C-4222-ABD9-04B3E0EE55C6}" type="pres">
      <dgm:prSet presAssocID="{1F0D1F17-54BB-4B4D-98C9-D9CFF693AB22}" presName="compChildNode" presStyleCnt="0"/>
      <dgm:spPr/>
    </dgm:pt>
    <dgm:pt modelId="{31234C9E-704D-465F-95C3-9A3FECE945EA}" type="pres">
      <dgm:prSet presAssocID="{1F0D1F17-54BB-4B4D-98C9-D9CFF693AB22}" presName="theInnerList" presStyleCnt="0"/>
      <dgm:spPr/>
    </dgm:pt>
    <dgm:pt modelId="{86123294-E969-4A5C-8849-710695285531}" type="pres">
      <dgm:prSet presAssocID="{BB17E64C-0CBB-4798-AC7D-900F7F255FB4}" presName="childNode" presStyleLbl="node1" presStyleIdx="10" presStyleCnt="13">
        <dgm:presLayoutVars>
          <dgm:bulletEnabled val="1"/>
        </dgm:presLayoutVars>
      </dgm:prSet>
      <dgm:spPr/>
      <dgm:t>
        <a:bodyPr/>
        <a:lstStyle/>
        <a:p>
          <a:endParaRPr lang="en-US"/>
        </a:p>
      </dgm:t>
    </dgm:pt>
    <dgm:pt modelId="{EBD2632A-8911-402D-BDE8-A5C2C35B3612}" type="pres">
      <dgm:prSet presAssocID="{BB17E64C-0CBB-4798-AC7D-900F7F255FB4}" presName="aSpace2" presStyleCnt="0"/>
      <dgm:spPr/>
    </dgm:pt>
    <dgm:pt modelId="{AD3503D9-0B93-44E2-968F-D05E8B8ACDFC}" type="pres">
      <dgm:prSet presAssocID="{FAA49686-EF4A-4D0C-A840-9C81872E0C6B}" presName="childNode" presStyleLbl="node1" presStyleIdx="11" presStyleCnt="13">
        <dgm:presLayoutVars>
          <dgm:bulletEnabled val="1"/>
        </dgm:presLayoutVars>
      </dgm:prSet>
      <dgm:spPr/>
      <dgm:t>
        <a:bodyPr/>
        <a:lstStyle/>
        <a:p>
          <a:endParaRPr lang="en-US"/>
        </a:p>
      </dgm:t>
    </dgm:pt>
    <dgm:pt modelId="{D4DE7944-D056-428C-869D-3C68EB3CDF9E}" type="pres">
      <dgm:prSet presAssocID="{FAA49686-EF4A-4D0C-A840-9C81872E0C6B}" presName="aSpace2" presStyleCnt="0"/>
      <dgm:spPr/>
    </dgm:pt>
    <dgm:pt modelId="{03590E1A-98EA-4E1D-94A1-77402EA00EF9}" type="pres">
      <dgm:prSet presAssocID="{F682C7A9-918D-4757-8224-C2889D30AC09}" presName="childNode" presStyleLbl="node1" presStyleIdx="12" presStyleCnt="13">
        <dgm:presLayoutVars>
          <dgm:bulletEnabled val="1"/>
        </dgm:presLayoutVars>
      </dgm:prSet>
      <dgm:spPr/>
      <dgm:t>
        <a:bodyPr/>
        <a:lstStyle/>
        <a:p>
          <a:endParaRPr lang="en-US"/>
        </a:p>
      </dgm:t>
    </dgm:pt>
  </dgm:ptLst>
  <dgm:cxnLst>
    <dgm:cxn modelId="{679BD9E5-D1A1-46EC-A18D-DD3D85D3A71B}" srcId="{AA6206FF-3F43-4A8A-A358-0C8466B0CC7C}" destId="{41CC215D-9966-460A-87B9-F69165DF09D1}" srcOrd="3" destOrd="0" parTransId="{D70DED37-06D3-4A8A-A443-739FBC214966}" sibTransId="{C26DFE50-CFBC-4521-9DB6-9A29847BAEFC}"/>
    <dgm:cxn modelId="{51B600F1-4AD2-4419-8C47-9D73F77F691E}" srcId="{67C60008-C7EA-49BB-90C2-C4637C50568E}" destId="{EC96DA9D-C979-42AF-B620-5373BCD46072}" srcOrd="2" destOrd="0" parTransId="{5CD4FE8B-502B-437F-B226-0D613BDEFB9C}" sibTransId="{6B72A486-F964-4D7A-8E40-B72CE7ADA0DF}"/>
    <dgm:cxn modelId="{C1275EC1-C82D-684F-9391-DCBAE67B3F06}" type="presOf" srcId="{AA6206FF-3F43-4A8A-A358-0C8466B0CC7C}" destId="{D29D1F94-7208-4200-97D9-31C096B1BBDC}" srcOrd="1" destOrd="0" presId="urn:microsoft.com/office/officeart/2005/8/layout/lProcess2"/>
    <dgm:cxn modelId="{75FCD4EE-57D5-2848-A26A-2AFD5779A9EB}" type="presOf" srcId="{BB17E64C-0CBB-4798-AC7D-900F7F255FB4}" destId="{86123294-E969-4A5C-8849-710695285531}" srcOrd="0" destOrd="0" presId="urn:microsoft.com/office/officeart/2005/8/layout/lProcess2"/>
    <dgm:cxn modelId="{26CEBF90-DE47-4497-A139-C905B9F652DE}" srcId="{EC96DA9D-C979-42AF-B620-5373BCD46072}" destId="{2BF1A092-3E12-45AA-B309-608BDC8E4AE4}" srcOrd="2" destOrd="0" parTransId="{B1E9707E-9D52-45C7-8659-426CB519B5AD}" sibTransId="{A53263ED-DEE4-426A-BB63-B06B243F6DFE}"/>
    <dgm:cxn modelId="{742DC1BC-66BE-5540-95A1-45057494EDC6}" type="presOf" srcId="{514801D0-8BDE-44FE-9E9A-6F23B2638D09}" destId="{AEAE8BB1-E2A6-4B8E-BF03-3896D6EEB0CA}" srcOrd="0" destOrd="0" presId="urn:microsoft.com/office/officeart/2005/8/layout/lProcess2"/>
    <dgm:cxn modelId="{258C1903-D2A8-9240-ACB8-BABC7BC5FC3D}" type="presOf" srcId="{F033750B-0076-4E82-93BF-98BC8AACBD5E}" destId="{0C18BD0E-DC0D-44D5-BB4B-7CBD83BAEDB7}" srcOrd="1" destOrd="0" presId="urn:microsoft.com/office/officeart/2005/8/layout/lProcess2"/>
    <dgm:cxn modelId="{7B7C06D3-89C5-104E-B6F5-B275B1D3B85A}" type="presOf" srcId="{EC96DA9D-C979-42AF-B620-5373BCD46072}" destId="{DF525DA1-451C-47A7-ACCE-B0B68DD2754D}" srcOrd="0" destOrd="0" presId="urn:microsoft.com/office/officeart/2005/8/layout/lProcess2"/>
    <dgm:cxn modelId="{8740CCA0-CF43-CA46-BAA8-C73826689065}" type="presOf" srcId="{AB5A22B8-7D1B-413D-8530-FB1B5DA1C8B1}" destId="{41FA9D62-C870-41A9-BF86-6007F1D17376}" srcOrd="0" destOrd="0" presId="urn:microsoft.com/office/officeart/2005/8/layout/lProcess2"/>
    <dgm:cxn modelId="{4A3462DA-2568-4885-92D3-6C693BFC32DB}" srcId="{1F0D1F17-54BB-4B4D-98C9-D9CFF693AB22}" destId="{BB17E64C-0CBB-4798-AC7D-900F7F255FB4}" srcOrd="0" destOrd="0" parTransId="{3C657B21-9AAB-4DD6-8054-97EE6E2A90F9}" sibTransId="{D73BCBDD-7C5E-43C8-8885-CC977CB64E20}"/>
    <dgm:cxn modelId="{FAB499CB-E432-4193-9982-4F1F77C29A8E}" srcId="{AA6206FF-3F43-4A8A-A358-0C8466B0CC7C}" destId="{AB5A22B8-7D1B-413D-8530-FB1B5DA1C8B1}" srcOrd="2" destOrd="0" parTransId="{D123C311-9C88-4CB8-AD49-D5204A152034}" sibTransId="{00A0B552-35F7-41C3-A489-904C00CF7B5A}"/>
    <dgm:cxn modelId="{C8DCBB4E-ED8A-4024-9DD4-C336BD2AF80F}" srcId="{1F0D1F17-54BB-4B4D-98C9-D9CFF693AB22}" destId="{F682C7A9-918D-4757-8224-C2889D30AC09}" srcOrd="2" destOrd="0" parTransId="{0411AEEB-ABB1-4874-9FF5-BEF896B4E2E6}" sibTransId="{DA7F351F-80CA-467E-B74B-C629A8393158}"/>
    <dgm:cxn modelId="{A60D4B88-611F-4AB9-A628-DA622032F281}" srcId="{67C60008-C7EA-49BB-90C2-C4637C50568E}" destId="{F033750B-0076-4E82-93BF-98BC8AACBD5E}" srcOrd="0" destOrd="0" parTransId="{274C85E5-F70E-414E-B2A8-541C30801902}" sibTransId="{E01F72CF-5D1F-49E2-8A29-AA6896B60ADF}"/>
    <dgm:cxn modelId="{ED25EBAD-7FF0-E140-837D-33BFD284E5A3}" type="presOf" srcId="{F033750B-0076-4E82-93BF-98BC8AACBD5E}" destId="{B516B132-F220-43B9-B16F-A683569A89E3}" srcOrd="0" destOrd="0" presId="urn:microsoft.com/office/officeart/2005/8/layout/lProcess2"/>
    <dgm:cxn modelId="{53BC7BAD-47DE-684F-9E16-789A69B23F44}" type="presOf" srcId="{81F1F6F5-3628-4862-88D0-4DDC1138A42E}" destId="{05675599-D9F3-470B-8EA1-D3FB78D07C70}" srcOrd="0" destOrd="0" presId="urn:microsoft.com/office/officeart/2005/8/layout/lProcess2"/>
    <dgm:cxn modelId="{353FAD0B-FC7E-49E9-9A99-A5176C3F7320}" srcId="{67C60008-C7EA-49BB-90C2-C4637C50568E}" destId="{1F0D1F17-54BB-4B4D-98C9-D9CFF693AB22}" srcOrd="3" destOrd="0" parTransId="{F762324A-14F2-447C-B342-9BD945CB2BA5}" sibTransId="{F60B773E-B91D-4BE0-9404-EBAA45C52A72}"/>
    <dgm:cxn modelId="{E68C9F2C-BB33-427E-88BD-2796B2177D05}" srcId="{AA6206FF-3F43-4A8A-A358-0C8466B0CC7C}" destId="{7ECB7787-B427-4DEE-89D5-FEE7927257F5}" srcOrd="0" destOrd="0" parTransId="{AAB50972-1F01-40EF-94C5-90AF4D55FF73}" sibTransId="{47126887-A331-4609-9C49-DD71DC07C724}"/>
    <dgm:cxn modelId="{2B49DFBC-05C7-B04E-9D5A-ECA45383EE9B}" type="presOf" srcId="{69D98CD2-2AB0-4449-BA6E-35037F24E03E}" destId="{6B057441-7092-4F6E-921D-C1D926251735}" srcOrd="0" destOrd="0" presId="urn:microsoft.com/office/officeart/2005/8/layout/lProcess2"/>
    <dgm:cxn modelId="{629EC49A-A5B9-254F-BB9F-FB23C0D5E810}" type="presOf" srcId="{1F0D1F17-54BB-4B4D-98C9-D9CFF693AB22}" destId="{044C95C4-7A25-45F5-A236-ED1BF5AC97EE}" srcOrd="1" destOrd="0" presId="urn:microsoft.com/office/officeart/2005/8/layout/lProcess2"/>
    <dgm:cxn modelId="{9B3C47B9-9659-C044-9D0D-4EDFAE05F7B0}" type="presOf" srcId="{CAAF19F2-057B-434D-B885-D0648184AB14}" destId="{786CBD71-DFF7-445E-A95B-D2A22CB39477}" srcOrd="0" destOrd="0" presId="urn:microsoft.com/office/officeart/2005/8/layout/lProcess2"/>
    <dgm:cxn modelId="{586291BF-6D72-7947-8C45-B3EB3F9939D0}" type="presOf" srcId="{67C60008-C7EA-49BB-90C2-C4637C50568E}" destId="{32543476-C19B-4E33-80B0-0745DF1BD8FB}" srcOrd="0" destOrd="0" presId="urn:microsoft.com/office/officeart/2005/8/layout/lProcess2"/>
    <dgm:cxn modelId="{CDB44ABC-067D-A04F-B7D2-C728FE728F8A}" type="presOf" srcId="{AA6206FF-3F43-4A8A-A358-0C8466B0CC7C}" destId="{9D310C2C-F1C0-4CF4-B25F-2658977E8431}" srcOrd="0" destOrd="0" presId="urn:microsoft.com/office/officeart/2005/8/layout/lProcess2"/>
    <dgm:cxn modelId="{3B1CDE44-E804-4CFF-AE80-24E3FB34BE60}" srcId="{AA6206FF-3F43-4A8A-A358-0C8466B0CC7C}" destId="{69D98CD2-2AB0-4449-BA6E-35037F24E03E}" srcOrd="1" destOrd="0" parTransId="{07B29980-ABFC-4D46-9FF4-32E769136255}" sibTransId="{188A8DA2-0A5E-49B8-A08A-8927EE29FE8B}"/>
    <dgm:cxn modelId="{CB228888-CA24-CF4A-8878-0D9C0AE6C511}" type="presOf" srcId="{41CC215D-9966-460A-87B9-F69165DF09D1}" destId="{945D1210-65D2-4932-B022-EA08C123851F}" srcOrd="0" destOrd="0" presId="urn:microsoft.com/office/officeart/2005/8/layout/lProcess2"/>
    <dgm:cxn modelId="{12D14255-918E-441E-81E2-8461898B1F0B}" srcId="{EC96DA9D-C979-42AF-B620-5373BCD46072}" destId="{7205F294-E093-492C-A5F6-7EA97D26C4E8}" srcOrd="3" destOrd="0" parTransId="{86D8DA05-4BEF-4CAE-AF9B-BCAF301F1F79}" sibTransId="{7064C215-80C0-459F-83ED-F059650231E8}"/>
    <dgm:cxn modelId="{2C13178F-8234-4F04-90B2-78F03208024F}" srcId="{1F0D1F17-54BB-4B4D-98C9-D9CFF693AB22}" destId="{FAA49686-EF4A-4D0C-A840-9C81872E0C6B}" srcOrd="1" destOrd="0" parTransId="{CDD0D532-08A2-49A0-8DF2-D278AD048A11}" sibTransId="{22022471-83FF-493E-A464-17D902EDF0AD}"/>
    <dgm:cxn modelId="{4906F7C3-C8DB-4AAC-854F-FCAD4A35903B}" srcId="{EC96DA9D-C979-42AF-B620-5373BCD46072}" destId="{CAAF19F2-057B-434D-B885-D0648184AB14}" srcOrd="0" destOrd="0" parTransId="{59117DCD-DEF9-4AD8-AF38-26B73C3B1BC1}" sibTransId="{3930AA3A-938A-4FA5-A02A-A968650C0B2C}"/>
    <dgm:cxn modelId="{527996F8-3BBC-D648-A475-31087B95D528}" type="presOf" srcId="{7205F294-E093-492C-A5F6-7EA97D26C4E8}" destId="{ED9829AC-6009-4159-9AF9-FA388600254C}" srcOrd="0" destOrd="0" presId="urn:microsoft.com/office/officeart/2005/8/layout/lProcess2"/>
    <dgm:cxn modelId="{EB6C978F-FCC7-48B5-9227-77A68769D11C}" srcId="{EC96DA9D-C979-42AF-B620-5373BCD46072}" destId="{508C2B75-850D-4F22-A00E-410665E1153E}" srcOrd="1" destOrd="0" parTransId="{5863BE42-A5CB-4D40-A7EF-7F93FFA09674}" sibTransId="{7C9418BF-A341-4A68-A32F-E51DA681B9A5}"/>
    <dgm:cxn modelId="{FCC4182E-5EBB-2146-8177-B587820D6A5C}" type="presOf" srcId="{F682C7A9-918D-4757-8224-C2889D30AC09}" destId="{03590E1A-98EA-4E1D-94A1-77402EA00EF9}" srcOrd="0" destOrd="0" presId="urn:microsoft.com/office/officeart/2005/8/layout/lProcess2"/>
    <dgm:cxn modelId="{CE86CAAF-E032-2D4E-9B41-DEF1D33B0DED}" type="presOf" srcId="{2BF1A092-3E12-45AA-B309-608BDC8E4AE4}" destId="{3D10B70F-D6F3-485F-9DD4-40D77BE7E4B5}" srcOrd="0" destOrd="0" presId="urn:microsoft.com/office/officeart/2005/8/layout/lProcess2"/>
    <dgm:cxn modelId="{1EFE484F-7F28-3D4A-AAE5-1F467815831D}" type="presOf" srcId="{1F0D1F17-54BB-4B4D-98C9-D9CFF693AB22}" destId="{CF95F795-5A78-4D7E-8EE9-682BF4E4744E}" srcOrd="0" destOrd="0" presId="urn:microsoft.com/office/officeart/2005/8/layout/lProcess2"/>
    <dgm:cxn modelId="{F9653460-C00A-054C-B227-7C9AED59B6A5}" type="presOf" srcId="{7ECB7787-B427-4DEE-89D5-FEE7927257F5}" destId="{872D3D88-F453-4044-96D2-BFBA15C4FBDC}" srcOrd="0" destOrd="0" presId="urn:microsoft.com/office/officeart/2005/8/layout/lProcess2"/>
    <dgm:cxn modelId="{E534BB6B-504D-DE44-9E00-BAD092088CA3}" type="presOf" srcId="{508C2B75-850D-4F22-A00E-410665E1153E}" destId="{799FBB93-CB55-4340-8EC1-A1CFD6F94FFF}" srcOrd="0" destOrd="0" presId="urn:microsoft.com/office/officeart/2005/8/layout/lProcess2"/>
    <dgm:cxn modelId="{8B011FD9-20AF-224F-961B-30D17A3D7442}" type="presOf" srcId="{EC96DA9D-C979-42AF-B620-5373BCD46072}" destId="{D62C92AA-DAF0-497F-85C8-5BAD18E7C3D6}" srcOrd="1" destOrd="0" presId="urn:microsoft.com/office/officeart/2005/8/layout/lProcess2"/>
    <dgm:cxn modelId="{44489242-6230-403C-9D4C-65FB30D9A8A8}" srcId="{67C60008-C7EA-49BB-90C2-C4637C50568E}" destId="{AA6206FF-3F43-4A8A-A358-0C8466B0CC7C}" srcOrd="1" destOrd="0" parTransId="{7A4B72A6-0AA9-43C0-85A1-83ED243EFBDC}" sibTransId="{D54C53F7-74FC-45FF-BFF8-B2A444D40F38}"/>
    <dgm:cxn modelId="{8D927A0E-7E83-894E-BF41-131CD305C1DF}" type="presOf" srcId="{FAA49686-EF4A-4D0C-A840-9C81872E0C6B}" destId="{AD3503D9-0B93-44E2-968F-D05E8B8ACDFC}" srcOrd="0" destOrd="0" presId="urn:microsoft.com/office/officeart/2005/8/layout/lProcess2"/>
    <dgm:cxn modelId="{66F315B3-596A-4181-8E44-CDDD4D342F29}" srcId="{F033750B-0076-4E82-93BF-98BC8AACBD5E}" destId="{514801D0-8BDE-44FE-9E9A-6F23B2638D09}" srcOrd="0" destOrd="0" parTransId="{B181AF8D-B58B-4140-82E3-D49CFE0E4101}" sibTransId="{ADCBB17D-1B31-4167-89E2-74B33378F5EA}"/>
    <dgm:cxn modelId="{745B88B1-6F91-4D1A-BE4F-94BE2BA592F4}" srcId="{F033750B-0076-4E82-93BF-98BC8AACBD5E}" destId="{81F1F6F5-3628-4862-88D0-4DDC1138A42E}" srcOrd="1" destOrd="0" parTransId="{684EFDDF-DFEC-4980-BBD8-1B1754D16D70}" sibTransId="{DB3EFD8B-70A5-430D-BCF2-876F4F9A766D}"/>
    <dgm:cxn modelId="{84D76EAB-E448-D640-8F58-4A07AC6B8FDF}" type="presParOf" srcId="{32543476-C19B-4E33-80B0-0745DF1BD8FB}" destId="{CFEDD1BA-F84C-40D1-9F01-0E0E8A392283}" srcOrd="0" destOrd="0" presId="urn:microsoft.com/office/officeart/2005/8/layout/lProcess2"/>
    <dgm:cxn modelId="{A2634BC2-9BAE-AF4C-934C-C7BBA2E766E9}" type="presParOf" srcId="{CFEDD1BA-F84C-40D1-9F01-0E0E8A392283}" destId="{B516B132-F220-43B9-B16F-A683569A89E3}" srcOrd="0" destOrd="0" presId="urn:microsoft.com/office/officeart/2005/8/layout/lProcess2"/>
    <dgm:cxn modelId="{B4ED4F36-AA56-164E-A8B8-39A796627498}" type="presParOf" srcId="{CFEDD1BA-F84C-40D1-9F01-0E0E8A392283}" destId="{0C18BD0E-DC0D-44D5-BB4B-7CBD83BAEDB7}" srcOrd="1" destOrd="0" presId="urn:microsoft.com/office/officeart/2005/8/layout/lProcess2"/>
    <dgm:cxn modelId="{80329A59-14E4-4F4D-9016-3F43E15D43D4}" type="presParOf" srcId="{CFEDD1BA-F84C-40D1-9F01-0E0E8A392283}" destId="{00DBDDEB-E293-4E41-835D-7A29825C9A20}" srcOrd="2" destOrd="0" presId="urn:microsoft.com/office/officeart/2005/8/layout/lProcess2"/>
    <dgm:cxn modelId="{D5202DD4-891F-5447-92B1-413F18F74297}" type="presParOf" srcId="{00DBDDEB-E293-4E41-835D-7A29825C9A20}" destId="{5AD26F8D-80B8-4C23-B70A-80E287D4EF4E}" srcOrd="0" destOrd="0" presId="urn:microsoft.com/office/officeart/2005/8/layout/lProcess2"/>
    <dgm:cxn modelId="{C9EA2780-9A8E-974D-9DA1-34D119EB7BB1}" type="presParOf" srcId="{5AD26F8D-80B8-4C23-B70A-80E287D4EF4E}" destId="{AEAE8BB1-E2A6-4B8E-BF03-3896D6EEB0CA}" srcOrd="0" destOrd="0" presId="urn:microsoft.com/office/officeart/2005/8/layout/lProcess2"/>
    <dgm:cxn modelId="{2EEB5E20-7129-0C4E-8955-5773AC2FAB3F}" type="presParOf" srcId="{5AD26F8D-80B8-4C23-B70A-80E287D4EF4E}" destId="{FC845E0D-8FC6-4367-B296-FD796D7CB699}" srcOrd="1" destOrd="0" presId="urn:microsoft.com/office/officeart/2005/8/layout/lProcess2"/>
    <dgm:cxn modelId="{B4909108-3E15-BC47-A28E-5A9D88E7FCE4}" type="presParOf" srcId="{5AD26F8D-80B8-4C23-B70A-80E287D4EF4E}" destId="{05675599-D9F3-470B-8EA1-D3FB78D07C70}" srcOrd="2" destOrd="0" presId="urn:microsoft.com/office/officeart/2005/8/layout/lProcess2"/>
    <dgm:cxn modelId="{10B4CEEE-5923-5B42-82D7-F2D3D640717D}" type="presParOf" srcId="{32543476-C19B-4E33-80B0-0745DF1BD8FB}" destId="{1D76E691-51F7-4681-BE52-E073263A1E3C}" srcOrd="1" destOrd="0" presId="urn:microsoft.com/office/officeart/2005/8/layout/lProcess2"/>
    <dgm:cxn modelId="{08343002-4B68-6C48-8AA2-8B354FA49099}" type="presParOf" srcId="{32543476-C19B-4E33-80B0-0745DF1BD8FB}" destId="{9D03C80C-CC43-4E81-83EC-71277534D2F2}" srcOrd="2" destOrd="0" presId="urn:microsoft.com/office/officeart/2005/8/layout/lProcess2"/>
    <dgm:cxn modelId="{BBDC8BF8-8CD9-B241-992F-DD82102A4EFA}" type="presParOf" srcId="{9D03C80C-CC43-4E81-83EC-71277534D2F2}" destId="{9D310C2C-F1C0-4CF4-B25F-2658977E8431}" srcOrd="0" destOrd="0" presId="urn:microsoft.com/office/officeart/2005/8/layout/lProcess2"/>
    <dgm:cxn modelId="{7058A35A-4647-A14D-9F86-252E571C7F7A}" type="presParOf" srcId="{9D03C80C-CC43-4E81-83EC-71277534D2F2}" destId="{D29D1F94-7208-4200-97D9-31C096B1BBDC}" srcOrd="1" destOrd="0" presId="urn:microsoft.com/office/officeart/2005/8/layout/lProcess2"/>
    <dgm:cxn modelId="{A4B3C3CF-18D9-BA45-BFE4-AEA05B114961}" type="presParOf" srcId="{9D03C80C-CC43-4E81-83EC-71277534D2F2}" destId="{8B8A4F6F-8FA4-498B-9A43-4FD720714EB7}" srcOrd="2" destOrd="0" presId="urn:microsoft.com/office/officeart/2005/8/layout/lProcess2"/>
    <dgm:cxn modelId="{1950E618-6560-C243-822E-A18486112B03}" type="presParOf" srcId="{8B8A4F6F-8FA4-498B-9A43-4FD720714EB7}" destId="{7D7FEB2E-C824-404D-9742-BD89BBB17244}" srcOrd="0" destOrd="0" presId="urn:microsoft.com/office/officeart/2005/8/layout/lProcess2"/>
    <dgm:cxn modelId="{03269DF9-E910-C044-9DCD-6B968BA74CF9}" type="presParOf" srcId="{7D7FEB2E-C824-404D-9742-BD89BBB17244}" destId="{872D3D88-F453-4044-96D2-BFBA15C4FBDC}" srcOrd="0" destOrd="0" presId="urn:microsoft.com/office/officeart/2005/8/layout/lProcess2"/>
    <dgm:cxn modelId="{C82EBEAE-5AB3-2946-B900-D65403B3DA87}" type="presParOf" srcId="{7D7FEB2E-C824-404D-9742-BD89BBB17244}" destId="{4937B508-4B1A-4F1B-9777-E1D027F4086D}" srcOrd="1" destOrd="0" presId="urn:microsoft.com/office/officeart/2005/8/layout/lProcess2"/>
    <dgm:cxn modelId="{F32F5957-903E-CB46-BA9D-ACF4CCFBA812}" type="presParOf" srcId="{7D7FEB2E-C824-404D-9742-BD89BBB17244}" destId="{6B057441-7092-4F6E-921D-C1D926251735}" srcOrd="2" destOrd="0" presId="urn:microsoft.com/office/officeart/2005/8/layout/lProcess2"/>
    <dgm:cxn modelId="{485D876B-A742-1149-80C0-C5A4CE5A6219}" type="presParOf" srcId="{7D7FEB2E-C824-404D-9742-BD89BBB17244}" destId="{92E43CC9-A180-4534-8F69-74A8A86C0742}" srcOrd="3" destOrd="0" presId="urn:microsoft.com/office/officeart/2005/8/layout/lProcess2"/>
    <dgm:cxn modelId="{34881096-E218-9642-BBB0-1BF68A02DD21}" type="presParOf" srcId="{7D7FEB2E-C824-404D-9742-BD89BBB17244}" destId="{41FA9D62-C870-41A9-BF86-6007F1D17376}" srcOrd="4" destOrd="0" presId="urn:microsoft.com/office/officeart/2005/8/layout/lProcess2"/>
    <dgm:cxn modelId="{4B403E6D-A2CB-0A41-803F-C87632BB7751}" type="presParOf" srcId="{7D7FEB2E-C824-404D-9742-BD89BBB17244}" destId="{D6E2330C-FDB6-4D89-9A80-E034DD288312}" srcOrd="5" destOrd="0" presId="urn:microsoft.com/office/officeart/2005/8/layout/lProcess2"/>
    <dgm:cxn modelId="{73F4F230-BED3-BD48-A9E0-C97810A2A871}" type="presParOf" srcId="{7D7FEB2E-C824-404D-9742-BD89BBB17244}" destId="{945D1210-65D2-4932-B022-EA08C123851F}" srcOrd="6" destOrd="0" presId="urn:microsoft.com/office/officeart/2005/8/layout/lProcess2"/>
    <dgm:cxn modelId="{F85B315B-5C8E-F747-93C0-E3B04B2D50E1}" type="presParOf" srcId="{32543476-C19B-4E33-80B0-0745DF1BD8FB}" destId="{0F600979-1F7B-424E-B3C1-A07A2F0E54D6}" srcOrd="3" destOrd="0" presId="urn:microsoft.com/office/officeart/2005/8/layout/lProcess2"/>
    <dgm:cxn modelId="{D6A579C1-4E8D-0F42-BC6D-C8378C77553E}" type="presParOf" srcId="{32543476-C19B-4E33-80B0-0745DF1BD8FB}" destId="{D7CD235F-130D-4E1F-B04D-811DF12DE8CC}" srcOrd="4" destOrd="0" presId="urn:microsoft.com/office/officeart/2005/8/layout/lProcess2"/>
    <dgm:cxn modelId="{A75FD532-E8F4-9645-9852-548B88F74DB8}" type="presParOf" srcId="{D7CD235F-130D-4E1F-B04D-811DF12DE8CC}" destId="{DF525DA1-451C-47A7-ACCE-B0B68DD2754D}" srcOrd="0" destOrd="0" presId="urn:microsoft.com/office/officeart/2005/8/layout/lProcess2"/>
    <dgm:cxn modelId="{9AD43A10-3716-844F-B199-317F4C73513B}" type="presParOf" srcId="{D7CD235F-130D-4E1F-B04D-811DF12DE8CC}" destId="{D62C92AA-DAF0-497F-85C8-5BAD18E7C3D6}" srcOrd="1" destOrd="0" presId="urn:microsoft.com/office/officeart/2005/8/layout/lProcess2"/>
    <dgm:cxn modelId="{FEC8F0B8-B6D4-7A4C-9084-ED23ABADAA26}" type="presParOf" srcId="{D7CD235F-130D-4E1F-B04D-811DF12DE8CC}" destId="{E012883E-840C-4BF5-83E4-3C7934823276}" srcOrd="2" destOrd="0" presId="urn:microsoft.com/office/officeart/2005/8/layout/lProcess2"/>
    <dgm:cxn modelId="{817CF9CB-6D39-9547-8901-E21085C9AD55}" type="presParOf" srcId="{E012883E-840C-4BF5-83E4-3C7934823276}" destId="{D8D92934-882A-4340-9569-E450CEE46F94}" srcOrd="0" destOrd="0" presId="urn:microsoft.com/office/officeart/2005/8/layout/lProcess2"/>
    <dgm:cxn modelId="{C57CA0A2-4928-D245-BE62-3D948835E066}" type="presParOf" srcId="{D8D92934-882A-4340-9569-E450CEE46F94}" destId="{786CBD71-DFF7-445E-A95B-D2A22CB39477}" srcOrd="0" destOrd="0" presId="urn:microsoft.com/office/officeart/2005/8/layout/lProcess2"/>
    <dgm:cxn modelId="{EE79F18D-94FC-764B-89AF-246F42E0EADD}" type="presParOf" srcId="{D8D92934-882A-4340-9569-E450CEE46F94}" destId="{C505EC93-9DE2-4B93-9E28-462B00D257C7}" srcOrd="1" destOrd="0" presId="urn:microsoft.com/office/officeart/2005/8/layout/lProcess2"/>
    <dgm:cxn modelId="{DFB3B68C-DF0B-C347-90A9-995A644B7BB0}" type="presParOf" srcId="{D8D92934-882A-4340-9569-E450CEE46F94}" destId="{799FBB93-CB55-4340-8EC1-A1CFD6F94FFF}" srcOrd="2" destOrd="0" presId="urn:microsoft.com/office/officeart/2005/8/layout/lProcess2"/>
    <dgm:cxn modelId="{40F85AB4-6E86-3846-B32A-5E961192CC41}" type="presParOf" srcId="{D8D92934-882A-4340-9569-E450CEE46F94}" destId="{B709B171-DBB7-4025-9ECC-1DA31DC94F53}" srcOrd="3" destOrd="0" presId="urn:microsoft.com/office/officeart/2005/8/layout/lProcess2"/>
    <dgm:cxn modelId="{37C2C1F2-0FDD-CB46-A6BC-B5B10C60BA0E}" type="presParOf" srcId="{D8D92934-882A-4340-9569-E450CEE46F94}" destId="{3D10B70F-D6F3-485F-9DD4-40D77BE7E4B5}" srcOrd="4" destOrd="0" presId="urn:microsoft.com/office/officeart/2005/8/layout/lProcess2"/>
    <dgm:cxn modelId="{DAF4958B-43F6-FF41-9B79-6502BEDCC191}" type="presParOf" srcId="{D8D92934-882A-4340-9569-E450CEE46F94}" destId="{1C9DB05D-20A1-4CD9-9D69-C67FAEB86A1C}" srcOrd="5" destOrd="0" presId="urn:microsoft.com/office/officeart/2005/8/layout/lProcess2"/>
    <dgm:cxn modelId="{795E0D00-D3D4-FD42-ADCB-B0A7E07117ED}" type="presParOf" srcId="{D8D92934-882A-4340-9569-E450CEE46F94}" destId="{ED9829AC-6009-4159-9AF9-FA388600254C}" srcOrd="6" destOrd="0" presId="urn:microsoft.com/office/officeart/2005/8/layout/lProcess2"/>
    <dgm:cxn modelId="{2D352A5D-B8BF-C14A-B49E-3B6FAF0473DB}" type="presParOf" srcId="{32543476-C19B-4E33-80B0-0745DF1BD8FB}" destId="{BBE1B364-DF36-4574-9669-8A9BA3DEA94A}" srcOrd="5" destOrd="0" presId="urn:microsoft.com/office/officeart/2005/8/layout/lProcess2"/>
    <dgm:cxn modelId="{5CA0FC71-9A84-294D-AED6-424D999CCF32}" type="presParOf" srcId="{32543476-C19B-4E33-80B0-0745DF1BD8FB}" destId="{76E3D871-7740-4921-A9E1-07E4DC8D929E}" srcOrd="6" destOrd="0" presId="urn:microsoft.com/office/officeart/2005/8/layout/lProcess2"/>
    <dgm:cxn modelId="{7A37D6F4-59C1-AF45-9ACC-84F5B5EFB89F}" type="presParOf" srcId="{76E3D871-7740-4921-A9E1-07E4DC8D929E}" destId="{CF95F795-5A78-4D7E-8EE9-682BF4E4744E}" srcOrd="0" destOrd="0" presId="urn:microsoft.com/office/officeart/2005/8/layout/lProcess2"/>
    <dgm:cxn modelId="{6981E987-59F7-A641-A129-18EA93E7C1FD}" type="presParOf" srcId="{76E3D871-7740-4921-A9E1-07E4DC8D929E}" destId="{044C95C4-7A25-45F5-A236-ED1BF5AC97EE}" srcOrd="1" destOrd="0" presId="urn:microsoft.com/office/officeart/2005/8/layout/lProcess2"/>
    <dgm:cxn modelId="{CC301A05-3AEF-0049-925D-B85A079D33B6}" type="presParOf" srcId="{76E3D871-7740-4921-A9E1-07E4DC8D929E}" destId="{87DCD0C8-4F5C-4222-ABD9-04B3E0EE55C6}" srcOrd="2" destOrd="0" presId="urn:microsoft.com/office/officeart/2005/8/layout/lProcess2"/>
    <dgm:cxn modelId="{25FBF0A9-F3C3-7E46-8FFC-C147984A432A}" type="presParOf" srcId="{87DCD0C8-4F5C-4222-ABD9-04B3E0EE55C6}" destId="{31234C9E-704D-465F-95C3-9A3FECE945EA}" srcOrd="0" destOrd="0" presId="urn:microsoft.com/office/officeart/2005/8/layout/lProcess2"/>
    <dgm:cxn modelId="{28FA3FA1-353B-5F47-B5E0-274ABF60D27C}" type="presParOf" srcId="{31234C9E-704D-465F-95C3-9A3FECE945EA}" destId="{86123294-E969-4A5C-8849-710695285531}" srcOrd="0" destOrd="0" presId="urn:microsoft.com/office/officeart/2005/8/layout/lProcess2"/>
    <dgm:cxn modelId="{62FE6880-E1E5-FD45-A981-4FAB7E4C9998}" type="presParOf" srcId="{31234C9E-704D-465F-95C3-9A3FECE945EA}" destId="{EBD2632A-8911-402D-BDE8-A5C2C35B3612}" srcOrd="1" destOrd="0" presId="urn:microsoft.com/office/officeart/2005/8/layout/lProcess2"/>
    <dgm:cxn modelId="{FC227BF8-8975-654C-B782-7606970D0AB9}" type="presParOf" srcId="{31234C9E-704D-465F-95C3-9A3FECE945EA}" destId="{AD3503D9-0B93-44E2-968F-D05E8B8ACDFC}" srcOrd="2" destOrd="0" presId="urn:microsoft.com/office/officeart/2005/8/layout/lProcess2"/>
    <dgm:cxn modelId="{182B0436-208A-C24D-AEC4-0987DA269D5F}" type="presParOf" srcId="{31234C9E-704D-465F-95C3-9A3FECE945EA}" destId="{D4DE7944-D056-428C-869D-3C68EB3CDF9E}" srcOrd="3" destOrd="0" presId="urn:microsoft.com/office/officeart/2005/8/layout/lProcess2"/>
    <dgm:cxn modelId="{D7238ECA-3D12-5E43-ACC9-26E9B6F59EA0}" type="presParOf" srcId="{31234C9E-704D-465F-95C3-9A3FECE945EA}" destId="{03590E1A-98EA-4E1D-94A1-77402EA00EF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C93CF-59A3-4FE0-8315-D0B83C8835BC}">
      <dsp:nvSpPr>
        <dsp:cNvPr id="0" name=""/>
        <dsp:cNvSpPr/>
      </dsp:nvSpPr>
      <dsp:spPr>
        <a:xfrm>
          <a:off x="0" y="4293852"/>
          <a:ext cx="8686800" cy="731723"/>
        </a:xfrm>
        <a:prstGeom prst="rec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a:latin typeface="Calibri"/>
              <a:cs typeface="Calibri"/>
            </a:rPr>
            <a:t>Strategic Goals</a:t>
          </a:r>
        </a:p>
      </dsp:txBody>
      <dsp:txXfrm>
        <a:off x="0" y="4293852"/>
        <a:ext cx="8686800" cy="395130"/>
      </dsp:txXfrm>
    </dsp:sp>
    <dsp:sp modelId="{87EA6581-7122-48AF-AE2C-4E86A3A6EFEC}">
      <dsp:nvSpPr>
        <dsp:cNvPr id="0" name=""/>
        <dsp:cNvSpPr/>
      </dsp:nvSpPr>
      <dsp:spPr>
        <a:xfrm>
          <a:off x="854" y="4576476"/>
          <a:ext cx="2214116" cy="45272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Education and Leader Development: E</a:t>
          </a:r>
          <a:r>
            <a:rPr lang="en-US" sz="900" b="1" kern="1200" dirty="0">
              <a:latin typeface="Calibri"/>
              <a:cs typeface="Calibri"/>
            </a:rPr>
            <a:t>ducates, develops and inspires </a:t>
          </a:r>
          <a:r>
            <a:rPr lang="en-US" sz="900" b="1" kern="1200" dirty="0" smtClean="0">
              <a:latin typeface="Calibri"/>
              <a:cs typeface="Calibri"/>
            </a:rPr>
            <a:t>national </a:t>
          </a:r>
          <a:r>
            <a:rPr lang="en-US" sz="900" b="1" kern="1200" dirty="0">
              <a:latin typeface="Calibri"/>
              <a:cs typeface="Calibri"/>
            </a:rPr>
            <a:t>security leaders</a:t>
          </a:r>
          <a:endParaRPr lang="en-US" sz="900" b="1" i="0" kern="1200" dirty="0">
            <a:latin typeface="Calibri"/>
            <a:cs typeface="Calibri"/>
          </a:endParaRPr>
        </a:p>
      </dsp:txBody>
      <dsp:txXfrm>
        <a:off x="854" y="4576476"/>
        <a:ext cx="2214116" cy="452723"/>
      </dsp:txXfrm>
    </dsp:sp>
    <dsp:sp modelId="{049803B5-8FF3-4928-812B-9213E8C7E501}">
      <dsp:nvSpPr>
        <dsp:cNvPr id="0" name=""/>
        <dsp:cNvSpPr/>
      </dsp:nvSpPr>
      <dsp:spPr>
        <a:xfrm>
          <a:off x="2214970" y="4576476"/>
          <a:ext cx="2127854" cy="45272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Scholarship: C</a:t>
          </a:r>
          <a:r>
            <a:rPr lang="en-US" sz="900" b="1" kern="1200" dirty="0">
              <a:latin typeface="Calibri"/>
              <a:cs typeface="Calibri"/>
            </a:rPr>
            <a:t>reates, preserves, and disseminates knowledge</a:t>
          </a:r>
          <a:endParaRPr lang="en-US" sz="900" b="1" i="0" kern="1200" dirty="0">
            <a:latin typeface="Calibri"/>
            <a:cs typeface="Calibri"/>
          </a:endParaRPr>
        </a:p>
      </dsp:txBody>
      <dsp:txXfrm>
        <a:off x="2214970" y="4576476"/>
        <a:ext cx="2127854" cy="452723"/>
      </dsp:txXfrm>
    </dsp:sp>
    <dsp:sp modelId="{B75E01A2-25A0-4FDE-B523-C0FF5B93D7EF}">
      <dsp:nvSpPr>
        <dsp:cNvPr id="0" name=""/>
        <dsp:cNvSpPr/>
      </dsp:nvSpPr>
      <dsp:spPr>
        <a:xfrm>
          <a:off x="4342824" y="4576476"/>
          <a:ext cx="2214116" cy="45272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Institutional Enablers: </a:t>
          </a:r>
          <a:r>
            <a:rPr lang="en-US" sz="900" b="1" kern="1200" dirty="0">
              <a:latin typeface="Calibri"/>
              <a:cs typeface="Calibri"/>
            </a:rPr>
            <a:t>Creates integrated solutions and services</a:t>
          </a:r>
          <a:endParaRPr lang="en-US" sz="900" b="1" i="0" kern="1200" dirty="0">
            <a:latin typeface="Calibri"/>
            <a:cs typeface="Calibri"/>
          </a:endParaRPr>
        </a:p>
      </dsp:txBody>
      <dsp:txXfrm>
        <a:off x="4342824" y="4576476"/>
        <a:ext cx="2214116" cy="452723"/>
      </dsp:txXfrm>
    </dsp:sp>
    <dsp:sp modelId="{843601CD-B431-411F-873F-2EBD13E907E8}">
      <dsp:nvSpPr>
        <dsp:cNvPr id="0" name=""/>
        <dsp:cNvSpPr/>
      </dsp:nvSpPr>
      <dsp:spPr>
        <a:xfrm>
          <a:off x="6556940" y="4576476"/>
          <a:ext cx="2129005" cy="452723"/>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University Improvement: </a:t>
          </a:r>
          <a:r>
            <a:rPr lang="en-US" sz="900" b="1" kern="1200" dirty="0">
              <a:latin typeface="Calibri"/>
              <a:cs typeface="Calibri"/>
            </a:rPr>
            <a:t>Evolves to foster institutional collaboration and integration</a:t>
          </a:r>
          <a:endParaRPr lang="en-US" sz="900" b="1" i="0" kern="1200" dirty="0">
            <a:latin typeface="Calibri"/>
            <a:cs typeface="Calibri"/>
          </a:endParaRPr>
        </a:p>
      </dsp:txBody>
      <dsp:txXfrm>
        <a:off x="6556940" y="4576476"/>
        <a:ext cx="2129005" cy="452723"/>
      </dsp:txXfrm>
    </dsp:sp>
    <dsp:sp modelId="{EC7417FB-7F11-4AA4-9BE4-8630CE7DF56E}">
      <dsp:nvSpPr>
        <dsp:cNvPr id="0" name=""/>
        <dsp:cNvSpPr/>
      </dsp:nvSpPr>
      <dsp:spPr>
        <a:xfrm rot="10800000">
          <a:off x="0" y="3435528"/>
          <a:ext cx="8686800" cy="866778"/>
        </a:xfrm>
        <a:prstGeom prst="upArrowCallou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a:latin typeface="Calibri"/>
              <a:cs typeface="Calibri"/>
            </a:rPr>
            <a:t>Strategic Intent</a:t>
          </a:r>
        </a:p>
      </dsp:txBody>
      <dsp:txXfrm rot="-10800000">
        <a:off x="0" y="3435528"/>
        <a:ext cx="8686800" cy="304239"/>
      </dsp:txXfrm>
    </dsp:sp>
    <dsp:sp modelId="{972D6C66-C086-49F6-A68B-FFA4DABE021F}">
      <dsp:nvSpPr>
        <dsp:cNvPr id="0" name=""/>
        <dsp:cNvSpPr/>
      </dsp:nvSpPr>
      <dsp:spPr>
        <a:xfrm>
          <a:off x="3344" y="3739767"/>
          <a:ext cx="3093981"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Evolve into </a:t>
          </a:r>
          <a:r>
            <a:rPr lang="en-US" sz="900" b="1" i="1" kern="1200" dirty="0">
              <a:latin typeface="Calibri"/>
              <a:cs typeface="Calibri"/>
            </a:rPr>
            <a:t>One University</a:t>
          </a:r>
          <a:r>
            <a:rPr lang="en-US" sz="900" b="1" kern="1200" dirty="0">
              <a:latin typeface="Calibri"/>
              <a:cs typeface="Calibri"/>
            </a:rPr>
            <a:t> marked by preeminence and collegiality across the institution</a:t>
          </a:r>
        </a:p>
      </dsp:txBody>
      <dsp:txXfrm>
        <a:off x="3344" y="3739767"/>
        <a:ext cx="3093981" cy="259166"/>
      </dsp:txXfrm>
    </dsp:sp>
    <dsp:sp modelId="{BAABFBB6-1C8B-4E32-8F6D-2D673E61FD3B}">
      <dsp:nvSpPr>
        <dsp:cNvPr id="0" name=""/>
        <dsp:cNvSpPr/>
      </dsp:nvSpPr>
      <dsp:spPr>
        <a:xfrm>
          <a:off x="3097326" y="3739767"/>
          <a:ext cx="2907041"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Leverage and integrate best practices to produce synergy, alignment and excellence</a:t>
          </a:r>
        </a:p>
      </dsp:txBody>
      <dsp:txXfrm>
        <a:off x="3097326" y="3739767"/>
        <a:ext cx="2907041" cy="259166"/>
      </dsp:txXfrm>
    </dsp:sp>
    <dsp:sp modelId="{C1A904EA-7CD8-4551-92FF-88EFEED724EC}">
      <dsp:nvSpPr>
        <dsp:cNvPr id="0" name=""/>
        <dsp:cNvSpPr/>
      </dsp:nvSpPr>
      <dsp:spPr>
        <a:xfrm>
          <a:off x="6004368" y="3739767"/>
          <a:ext cx="2679087"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Enable continual institutional renewal and improvement</a:t>
          </a:r>
        </a:p>
      </dsp:txBody>
      <dsp:txXfrm>
        <a:off x="6004368" y="3739767"/>
        <a:ext cx="2679087" cy="259166"/>
      </dsp:txXfrm>
    </dsp:sp>
    <dsp:sp modelId="{FE159ADC-75B8-40D0-B45D-06DD6CE843EA}">
      <dsp:nvSpPr>
        <dsp:cNvPr id="0" name=""/>
        <dsp:cNvSpPr/>
      </dsp:nvSpPr>
      <dsp:spPr>
        <a:xfrm rot="10800000">
          <a:off x="0" y="2577203"/>
          <a:ext cx="8686800" cy="866778"/>
        </a:xfrm>
        <a:prstGeom prst="upArrowCallou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a:latin typeface="Calibri"/>
              <a:cs typeface="Calibri"/>
            </a:rPr>
            <a:t>Imperatives</a:t>
          </a:r>
        </a:p>
      </dsp:txBody>
      <dsp:txXfrm rot="-10800000">
        <a:off x="0" y="2577203"/>
        <a:ext cx="8686800" cy="304239"/>
      </dsp:txXfrm>
    </dsp:sp>
    <dsp:sp modelId="{BA2F3BE2-8C04-4AF7-B9B4-D6185614DFA7}">
      <dsp:nvSpPr>
        <dsp:cNvPr id="0" name=""/>
        <dsp:cNvSpPr/>
      </dsp:nvSpPr>
      <dsp:spPr>
        <a:xfrm>
          <a:off x="703" y="2881442"/>
          <a:ext cx="1679674"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rtl="0">
            <a:lnSpc>
              <a:spcPct val="90000"/>
            </a:lnSpc>
            <a:spcBef>
              <a:spcPct val="0"/>
            </a:spcBef>
            <a:spcAft>
              <a:spcPct val="35000"/>
            </a:spcAft>
          </a:pPr>
          <a:r>
            <a:rPr lang="en-US" sz="900" b="1" kern="1200" dirty="0">
              <a:latin typeface="Calibri"/>
              <a:cs typeface="Calibri"/>
            </a:rPr>
            <a:t>Advanced joint education and supporting programs</a:t>
          </a:r>
        </a:p>
      </dsp:txBody>
      <dsp:txXfrm>
        <a:off x="703" y="2881442"/>
        <a:ext cx="1679674" cy="259166"/>
      </dsp:txXfrm>
    </dsp:sp>
    <dsp:sp modelId="{B82F1ED5-E54D-4773-993E-DFACB53EDAB9}">
      <dsp:nvSpPr>
        <dsp:cNvPr id="0" name=""/>
        <dsp:cNvSpPr/>
      </dsp:nvSpPr>
      <dsp:spPr>
        <a:xfrm>
          <a:off x="1680377" y="2881442"/>
          <a:ext cx="1679674"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Joint student body of national security professionals</a:t>
          </a:r>
        </a:p>
      </dsp:txBody>
      <dsp:txXfrm>
        <a:off x="1680377" y="2881442"/>
        <a:ext cx="1679674" cy="259166"/>
      </dsp:txXfrm>
    </dsp:sp>
    <dsp:sp modelId="{D80430E4-B477-46AD-9704-79913E00703D}">
      <dsp:nvSpPr>
        <dsp:cNvPr id="0" name=""/>
        <dsp:cNvSpPr/>
      </dsp:nvSpPr>
      <dsp:spPr>
        <a:xfrm>
          <a:off x="3360051" y="2881442"/>
          <a:ext cx="196669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Students meet graduate education performance standards</a:t>
          </a:r>
        </a:p>
      </dsp:txBody>
      <dsp:txXfrm>
        <a:off x="3360051" y="2881442"/>
        <a:ext cx="1966696" cy="259166"/>
      </dsp:txXfrm>
    </dsp:sp>
    <dsp:sp modelId="{99081DFA-E661-4369-A5AA-53B8F52C44D6}">
      <dsp:nvSpPr>
        <dsp:cNvPr id="0" name=""/>
        <dsp:cNvSpPr/>
      </dsp:nvSpPr>
      <dsp:spPr>
        <a:xfrm>
          <a:off x="5326748" y="2881442"/>
          <a:ext cx="1679674"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a:latin typeface="Calibri"/>
              <a:cs typeface="Calibri"/>
            </a:rPr>
            <a:t>Joint faculty of scholars</a:t>
          </a:r>
        </a:p>
      </dsp:txBody>
      <dsp:txXfrm>
        <a:off x="5326748" y="2881442"/>
        <a:ext cx="1679674" cy="259166"/>
      </dsp:txXfrm>
    </dsp:sp>
    <dsp:sp modelId="{EF5AC19F-BFDD-40B5-8596-996AB70DD0CE}">
      <dsp:nvSpPr>
        <dsp:cNvPr id="0" name=""/>
        <dsp:cNvSpPr/>
      </dsp:nvSpPr>
      <dsp:spPr>
        <a:xfrm>
          <a:off x="7006422" y="2881442"/>
          <a:ext cx="1679674"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Faculty engaged in knowledge </a:t>
          </a:r>
          <a:r>
            <a:rPr lang="en-US" sz="900" b="1" kern="1200" dirty="0" err="1">
              <a:latin typeface="Calibri"/>
              <a:cs typeface="Calibri"/>
            </a:rPr>
            <a:t>ceration</a:t>
          </a:r>
          <a:r>
            <a:rPr lang="en-US" sz="900" b="1" kern="1200" dirty="0">
              <a:latin typeface="Calibri"/>
              <a:cs typeface="Calibri"/>
            </a:rPr>
            <a:t> and dissemination</a:t>
          </a:r>
        </a:p>
      </dsp:txBody>
      <dsp:txXfrm>
        <a:off x="7006422" y="2881442"/>
        <a:ext cx="1679674" cy="259166"/>
      </dsp:txXfrm>
    </dsp:sp>
    <dsp:sp modelId="{701EF102-A072-4E83-BE35-BB709EFB6861}">
      <dsp:nvSpPr>
        <dsp:cNvPr id="0" name=""/>
        <dsp:cNvSpPr/>
      </dsp:nvSpPr>
      <dsp:spPr>
        <a:xfrm rot="10800000">
          <a:off x="0" y="1718879"/>
          <a:ext cx="8686800" cy="866778"/>
        </a:xfrm>
        <a:prstGeom prst="upArrowCallou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a:latin typeface="Calibri"/>
              <a:cs typeface="Calibri"/>
            </a:rPr>
            <a:t>Values</a:t>
          </a:r>
        </a:p>
      </dsp:txBody>
      <dsp:txXfrm rot="-10800000">
        <a:off x="0" y="1718879"/>
        <a:ext cx="8686800" cy="304239"/>
      </dsp:txXfrm>
    </dsp:sp>
    <dsp:sp modelId="{5935B8AD-C4BE-4318-8E13-89287B449D8E}">
      <dsp:nvSpPr>
        <dsp:cNvPr id="0" name=""/>
        <dsp:cNvSpPr/>
      </dsp:nvSpPr>
      <dsp:spPr>
        <a:xfrm>
          <a:off x="4241"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Academic Excellence</a:t>
          </a:r>
        </a:p>
      </dsp:txBody>
      <dsp:txXfrm>
        <a:off x="4241" y="2023118"/>
        <a:ext cx="1446386" cy="259166"/>
      </dsp:txXfrm>
    </dsp:sp>
    <dsp:sp modelId="{5F155321-AEF8-4B77-9009-6A9A151F4CC6}">
      <dsp:nvSpPr>
        <dsp:cNvPr id="0" name=""/>
        <dsp:cNvSpPr/>
      </dsp:nvSpPr>
      <dsp:spPr>
        <a:xfrm>
          <a:off x="1450627"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a:latin typeface="Calibri"/>
              <a:cs typeface="Calibri"/>
            </a:rPr>
            <a:t>Academic Freedom</a:t>
          </a:r>
        </a:p>
      </dsp:txBody>
      <dsp:txXfrm>
        <a:off x="1450627" y="2023118"/>
        <a:ext cx="1446386" cy="259166"/>
      </dsp:txXfrm>
    </dsp:sp>
    <dsp:sp modelId="{EEE246EC-CCFA-4576-A2B2-B43C5DAD4B9A}">
      <dsp:nvSpPr>
        <dsp:cNvPr id="0" name=""/>
        <dsp:cNvSpPr/>
      </dsp:nvSpPr>
      <dsp:spPr>
        <a:xfrm>
          <a:off x="2897013"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Collaboration</a:t>
          </a:r>
        </a:p>
      </dsp:txBody>
      <dsp:txXfrm>
        <a:off x="2897013" y="2023118"/>
        <a:ext cx="1446386" cy="259166"/>
      </dsp:txXfrm>
    </dsp:sp>
    <dsp:sp modelId="{BF3DA466-3D75-4439-96D0-393B9E9E219E}">
      <dsp:nvSpPr>
        <dsp:cNvPr id="0" name=""/>
        <dsp:cNvSpPr/>
      </dsp:nvSpPr>
      <dsp:spPr>
        <a:xfrm>
          <a:off x="4343400"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Diversity</a:t>
          </a:r>
        </a:p>
      </dsp:txBody>
      <dsp:txXfrm>
        <a:off x="4343400" y="2023118"/>
        <a:ext cx="1446386" cy="259166"/>
      </dsp:txXfrm>
    </dsp:sp>
    <dsp:sp modelId="{5AFDA00D-6DE6-47AD-868A-DFB506B1873D}">
      <dsp:nvSpPr>
        <dsp:cNvPr id="0" name=""/>
        <dsp:cNvSpPr/>
      </dsp:nvSpPr>
      <dsp:spPr>
        <a:xfrm>
          <a:off x="5789786"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a:latin typeface="Calibri"/>
              <a:cs typeface="Calibri"/>
            </a:rPr>
            <a:t>Holistic Development</a:t>
          </a:r>
        </a:p>
      </dsp:txBody>
      <dsp:txXfrm>
        <a:off x="5789786" y="2023118"/>
        <a:ext cx="1446386" cy="259166"/>
      </dsp:txXfrm>
    </dsp:sp>
    <dsp:sp modelId="{87D33FB0-9C86-4E9B-B35D-44AE0A0458A8}">
      <dsp:nvSpPr>
        <dsp:cNvPr id="0" name=""/>
        <dsp:cNvSpPr/>
      </dsp:nvSpPr>
      <dsp:spPr>
        <a:xfrm>
          <a:off x="7236172" y="2023118"/>
          <a:ext cx="1446386"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i="0" kern="1200" dirty="0">
              <a:latin typeface="Calibri"/>
              <a:cs typeface="Calibri"/>
            </a:rPr>
            <a:t>Integrity</a:t>
          </a:r>
        </a:p>
      </dsp:txBody>
      <dsp:txXfrm>
        <a:off x="7236172" y="2023118"/>
        <a:ext cx="1446386" cy="259166"/>
      </dsp:txXfrm>
    </dsp:sp>
    <dsp:sp modelId="{8021F806-862A-450F-A38D-A327044B9D08}">
      <dsp:nvSpPr>
        <dsp:cNvPr id="0" name=""/>
        <dsp:cNvSpPr/>
      </dsp:nvSpPr>
      <dsp:spPr>
        <a:xfrm rot="10800000">
          <a:off x="0" y="860554"/>
          <a:ext cx="8686800" cy="866778"/>
        </a:xfrm>
        <a:prstGeom prst="upArrowCallou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Vision</a:t>
          </a:r>
        </a:p>
      </dsp:txBody>
      <dsp:txXfrm rot="-10800000">
        <a:off x="0" y="860554"/>
        <a:ext cx="8686800" cy="304239"/>
      </dsp:txXfrm>
    </dsp:sp>
    <dsp:sp modelId="{76C93EEE-0CC6-4161-8E79-881A6F303E73}">
      <dsp:nvSpPr>
        <dsp:cNvPr id="0" name=""/>
        <dsp:cNvSpPr/>
      </dsp:nvSpPr>
      <dsp:spPr>
        <a:xfrm>
          <a:off x="0" y="1164793"/>
          <a:ext cx="8686800"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NDU will be the premier National Security Institution for advanced joint education, leader development, and scholarship</a:t>
          </a:r>
        </a:p>
      </dsp:txBody>
      <dsp:txXfrm>
        <a:off x="0" y="1164793"/>
        <a:ext cx="8686800" cy="259166"/>
      </dsp:txXfrm>
    </dsp:sp>
    <dsp:sp modelId="{525A3CD9-5657-4C8A-B95F-5E8E84F3824B}">
      <dsp:nvSpPr>
        <dsp:cNvPr id="0" name=""/>
        <dsp:cNvSpPr/>
      </dsp:nvSpPr>
      <dsp:spPr>
        <a:xfrm rot="10800000">
          <a:off x="0" y="0"/>
          <a:ext cx="8686800" cy="866778"/>
        </a:xfrm>
        <a:prstGeom prst="upArrowCallout">
          <a:avLst/>
        </a:prstGeom>
        <a:solidFill>
          <a:srgbClr val="6D4A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a:t>Mission</a:t>
          </a:r>
        </a:p>
      </dsp:txBody>
      <dsp:txXfrm rot="-10800000">
        <a:off x="0" y="0"/>
        <a:ext cx="8686800" cy="304239"/>
      </dsp:txXfrm>
    </dsp:sp>
    <dsp:sp modelId="{93E6406E-B538-4F85-BCC1-58C96DB65573}">
      <dsp:nvSpPr>
        <dsp:cNvPr id="0" name=""/>
        <dsp:cNvSpPr/>
      </dsp:nvSpPr>
      <dsp:spPr>
        <a:xfrm>
          <a:off x="0" y="306469"/>
          <a:ext cx="8686800" cy="259166"/>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latin typeface="Calibri"/>
              <a:cs typeface="Calibri"/>
            </a:rPr>
            <a:t>NDU supports the joint warfighter by providing rigorous Joint Professional Military Education to members of the U.S. Armed Forces and select others in order to develop leaders who have the ability to operate and creatively think in an unpredictable and complex world. </a:t>
          </a:r>
        </a:p>
      </dsp:txBody>
      <dsp:txXfrm>
        <a:off x="0" y="306469"/>
        <a:ext cx="8686800" cy="259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6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9700" y="0"/>
            <a:ext cx="3022600" cy="461963"/>
          </a:xfrm>
          <a:prstGeom prst="rect">
            <a:avLst/>
          </a:prstGeom>
        </p:spPr>
        <p:txBody>
          <a:bodyPr vert="horz" lIns="91440" tIns="45720" rIns="91440" bIns="45720" rtlCol="0"/>
          <a:lstStyle>
            <a:lvl1pPr algn="r">
              <a:defRPr sz="1200"/>
            </a:lvl1pPr>
          </a:lstStyle>
          <a:p>
            <a:fld id="{28E29939-4382-D745-B890-2B1ACC4B03E9}" type="datetimeFigureOut">
              <a:rPr lang="en-US" smtClean="0"/>
              <a:t>3/13/2014</a:t>
            </a:fld>
            <a:endParaRPr lang="en-US"/>
          </a:p>
        </p:txBody>
      </p:sp>
      <p:sp>
        <p:nvSpPr>
          <p:cNvPr id="4" name="Footer Placeholder 3"/>
          <p:cNvSpPr>
            <a:spLocks noGrp="1"/>
          </p:cNvSpPr>
          <p:nvPr>
            <p:ph type="ftr" sz="quarter" idx="2"/>
          </p:nvPr>
        </p:nvSpPr>
        <p:spPr>
          <a:xfrm>
            <a:off x="0" y="8772525"/>
            <a:ext cx="30226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9700" y="8772525"/>
            <a:ext cx="3022600" cy="461963"/>
          </a:xfrm>
          <a:prstGeom prst="rect">
            <a:avLst/>
          </a:prstGeom>
        </p:spPr>
        <p:txBody>
          <a:bodyPr vert="horz" lIns="91440" tIns="45720" rIns="91440" bIns="45720" rtlCol="0" anchor="b"/>
          <a:lstStyle>
            <a:lvl1pPr algn="r">
              <a:defRPr sz="1200"/>
            </a:lvl1pPr>
          </a:lstStyle>
          <a:p>
            <a:fld id="{B11492C9-8F2A-2843-BAA1-4B7A610C5790}" type="slidenum">
              <a:rPr lang="en-US" smtClean="0"/>
              <a:t>‹#›</a:t>
            </a:fld>
            <a:endParaRPr lang="en-US"/>
          </a:p>
        </p:txBody>
      </p:sp>
    </p:spTree>
    <p:extLst>
      <p:ext uri="{BB962C8B-B14F-4D97-AF65-F5344CB8AC3E}">
        <p14:creationId xmlns:p14="http://schemas.microsoft.com/office/powerpoint/2010/main" val="3303776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04" tIns="46303" rIns="92604" bIns="46303"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604" tIns="46303" rIns="92604" bIns="46303" rtlCol="0"/>
          <a:lstStyle>
            <a:lvl1pPr algn="r">
              <a:defRPr sz="1200"/>
            </a:lvl1pPr>
          </a:lstStyle>
          <a:p>
            <a:fld id="{DDF1C2B8-3C0F-4A2A-891B-E4BAAFAFFD7D}" type="datetimeFigureOut">
              <a:rPr lang="en-US" smtClean="0"/>
              <a:t>3/13/2014</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604" tIns="46303" rIns="92604" bIns="46303"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04" tIns="46303" rIns="92604" bIns="46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2018" cy="461804"/>
          </a:xfrm>
          <a:prstGeom prst="rect">
            <a:avLst/>
          </a:prstGeom>
        </p:spPr>
        <p:txBody>
          <a:bodyPr vert="horz" lIns="92604" tIns="46303" rIns="92604" bIns="46303"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04" tIns="46303" rIns="92604" bIns="46303" rtlCol="0" anchor="b"/>
          <a:lstStyle>
            <a:lvl1pPr algn="r">
              <a:defRPr sz="1200"/>
            </a:lvl1pPr>
          </a:lstStyle>
          <a:p>
            <a:fld id="{D9460B89-0221-4FEF-8079-DDD3117EDF21}" type="slidenum">
              <a:rPr lang="en-US" smtClean="0"/>
              <a:t>‹#›</a:t>
            </a:fld>
            <a:endParaRPr lang="en-US"/>
          </a:p>
        </p:txBody>
      </p:sp>
    </p:spTree>
    <p:extLst>
      <p:ext uri="{BB962C8B-B14F-4D97-AF65-F5344CB8AC3E}">
        <p14:creationId xmlns:p14="http://schemas.microsoft.com/office/powerpoint/2010/main" val="2346456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9144000" cy="68580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7" descr="coin design layout (6).jpg"/>
          <p:cNvPicPr>
            <a:picLocks noChangeAspect="1"/>
          </p:cNvPicPr>
          <p:nvPr userDrawn="1"/>
        </p:nvPicPr>
        <p:blipFill>
          <a:blip r:embed="rId3" cstate="print">
            <a:extLst>
              <a:ext uri="{28A0092B-C50C-407E-A947-70E740481C1C}">
                <a14:useLocalDpi xmlns:a14="http://schemas.microsoft.com/office/drawing/2010/main" val="0"/>
              </a:ext>
            </a:extLst>
          </a:blip>
          <a:srcRect l="45304" t="51868" r="52934" b="42607"/>
          <a:stretch>
            <a:fillRect/>
          </a:stretch>
        </p:blipFill>
        <p:spPr>
          <a:xfrm>
            <a:off x="0" y="1219200"/>
            <a:ext cx="9144000" cy="304800"/>
          </a:xfrm>
          <a:prstGeom prst="rect">
            <a:avLst/>
          </a:prstGeom>
          <a:ln>
            <a:noFill/>
          </a:ln>
          <a:effectLst>
            <a:outerShdw blurRad="190500" algn="tl" rotWithShape="0">
              <a:srgbClr val="000000">
                <a:alpha val="70000"/>
              </a:srgbClr>
            </a:outerShdw>
          </a:effectLst>
        </p:spPr>
      </p:pic>
      <p:pic>
        <p:nvPicPr>
          <p:cNvPr id="9" name="Picture 7" descr="R:\CASL\Logos\NDU Logo - Color Render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305800" y="1066800"/>
            <a:ext cx="533400" cy="711512"/>
          </a:xfrm>
          <a:prstGeom prst="rect">
            <a:avLst/>
          </a:prstGeom>
          <a:noFill/>
        </p:spPr>
      </p:pic>
      <p:pic>
        <p:nvPicPr>
          <p:cNvPr id="10" name="Picture 7" descr="R:\CASL\Logos\NDU Logo - Color Render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228600" y="1066800"/>
            <a:ext cx="533400" cy="711512"/>
          </a:xfrm>
          <a:prstGeom prst="rect">
            <a:avLst/>
          </a:prstGeom>
          <a:noFill/>
        </p:spPr>
      </p:pic>
      <p:pic>
        <p:nvPicPr>
          <p:cNvPr id="11" name="Picture 10" descr="coin design layout (6).jpg"/>
          <p:cNvPicPr>
            <a:picLocks noChangeAspect="1"/>
          </p:cNvPicPr>
          <p:nvPr userDrawn="1"/>
        </p:nvPicPr>
        <p:blipFill>
          <a:blip r:embed="rId3" cstate="print">
            <a:extLst>
              <a:ext uri="{28A0092B-C50C-407E-A947-70E740481C1C}">
                <a14:useLocalDpi xmlns:a14="http://schemas.microsoft.com/office/drawing/2010/main" val="0"/>
              </a:ext>
            </a:extLst>
          </a:blip>
          <a:srcRect l="45304" t="51868" r="52934" b="42607"/>
          <a:stretch>
            <a:fillRect/>
          </a:stretch>
        </p:blipFill>
        <p:spPr>
          <a:xfrm>
            <a:off x="0" y="5700956"/>
            <a:ext cx="9144000" cy="304800"/>
          </a:xfrm>
          <a:prstGeom prst="rect">
            <a:avLst/>
          </a:prstGeom>
          <a:ln>
            <a:noFill/>
          </a:ln>
          <a:effectLst>
            <a:outerShdw blurRad="190500" algn="tl" rotWithShape="0">
              <a:srgbClr val="000000">
                <a:alpha val="70000"/>
              </a:srgbClr>
            </a:outerShdw>
          </a:effectLst>
        </p:spPr>
      </p:pic>
      <p:pic>
        <p:nvPicPr>
          <p:cNvPr id="12" name="Picture 7" descr="R:\CASL\Logos\NDU Logo - Color Render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228600" y="5548556"/>
            <a:ext cx="533400" cy="711512"/>
          </a:xfrm>
          <a:prstGeom prst="rect">
            <a:avLst/>
          </a:prstGeom>
          <a:noFill/>
        </p:spPr>
      </p:pic>
      <p:pic>
        <p:nvPicPr>
          <p:cNvPr id="13" name="Picture 7" descr="R:\CASL\Logos\NDU Logo - Color Rendered.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305800" y="5548556"/>
            <a:ext cx="533400" cy="711512"/>
          </a:xfrm>
          <a:prstGeom prst="rect">
            <a:avLst/>
          </a:prstGeom>
          <a:noFill/>
        </p:spPr>
      </p:pic>
      <p:sp>
        <p:nvSpPr>
          <p:cNvPr id="14" name="TextBox 13"/>
          <p:cNvSpPr txBox="1"/>
          <p:nvPr userDrawn="1"/>
        </p:nvSpPr>
        <p:spPr>
          <a:xfrm>
            <a:off x="1828800" y="5700956"/>
            <a:ext cx="5486400" cy="338554"/>
          </a:xfrm>
          <a:prstGeom prst="rect">
            <a:avLst/>
          </a:prstGeom>
          <a:noFill/>
        </p:spPr>
        <p:txBody>
          <a:bodyPr wrap="square" rtlCol="0">
            <a:spAutoFit/>
          </a:bodyPr>
          <a:lstStyle/>
          <a:p>
            <a:pPr algn="ctr"/>
            <a:r>
              <a:rPr lang="en-US" sz="1600" b="1" dirty="0">
                <a:solidFill>
                  <a:srgbClr val="1F1C5A"/>
                </a:solidFill>
                <a:effectLst>
                  <a:outerShdw blurRad="38100" dist="38100" dir="2700000" algn="tl">
                    <a:srgbClr val="000000">
                      <a:alpha val="43137"/>
                    </a:srgbClr>
                  </a:outerShdw>
                </a:effectLst>
                <a:latin typeface="Times New Roman" pitchFamily="18" charset="0"/>
                <a:cs typeface="Times New Roman" pitchFamily="18" charset="0"/>
              </a:rPr>
              <a:t>THE CHAIRMAN’S UNIVERSITY</a:t>
            </a:r>
          </a:p>
        </p:txBody>
      </p:sp>
      <p:sp>
        <p:nvSpPr>
          <p:cNvPr id="15" name="5-Point Star 14"/>
          <p:cNvSpPr/>
          <p:nvPr userDrawn="1"/>
        </p:nvSpPr>
        <p:spPr>
          <a:xfrm>
            <a:off x="1219200" y="5777156"/>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5-Point Star 15"/>
          <p:cNvSpPr/>
          <p:nvPr userDrawn="1"/>
        </p:nvSpPr>
        <p:spPr>
          <a:xfrm>
            <a:off x="7467600" y="5777156"/>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userDrawn="1"/>
        </p:nvSpPr>
        <p:spPr>
          <a:xfrm>
            <a:off x="1828800" y="1219200"/>
            <a:ext cx="5486400" cy="338554"/>
          </a:xfrm>
          <a:prstGeom prst="rect">
            <a:avLst/>
          </a:prstGeom>
          <a:noFill/>
        </p:spPr>
        <p:txBody>
          <a:bodyPr wrap="square" rtlCol="0">
            <a:spAutoFit/>
          </a:bodyPr>
          <a:lstStyle/>
          <a:p>
            <a:pPr algn="ctr"/>
            <a:r>
              <a:rPr lang="en-US" sz="1600" b="1" dirty="0">
                <a:solidFill>
                  <a:srgbClr val="1F1C5A"/>
                </a:solidFill>
                <a:effectLst>
                  <a:outerShdw blurRad="38100" dist="38100" dir="2700000" algn="tl">
                    <a:srgbClr val="000000">
                      <a:alpha val="43137"/>
                    </a:srgbClr>
                  </a:outerShdw>
                </a:effectLst>
                <a:latin typeface="Times New Roman" pitchFamily="18" charset="0"/>
                <a:cs typeface="Times New Roman" pitchFamily="18" charset="0"/>
              </a:rPr>
              <a:t>NATIONAL DEFENSE UNIVERSITY</a:t>
            </a:r>
          </a:p>
        </p:txBody>
      </p:sp>
      <p:sp>
        <p:nvSpPr>
          <p:cNvPr id="20" name="5-Point Star 19"/>
          <p:cNvSpPr/>
          <p:nvPr userDrawn="1"/>
        </p:nvSpPr>
        <p:spPr>
          <a:xfrm>
            <a:off x="1219200" y="1295400"/>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5-Point Star 20"/>
          <p:cNvSpPr/>
          <p:nvPr userDrawn="1"/>
        </p:nvSpPr>
        <p:spPr>
          <a:xfrm>
            <a:off x="7467600" y="1295400"/>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3536" t="10168" b="10152"/>
          <a:stretch/>
        </p:blipFill>
        <p:spPr bwMode="auto">
          <a:xfrm>
            <a:off x="2208402" y="1752600"/>
            <a:ext cx="4727197" cy="278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09600" y="0"/>
            <a:ext cx="7950200" cy="121920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84300" y="4507468"/>
            <a:ext cx="6400800" cy="11934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Date Placeholder 16"/>
          <p:cNvSpPr>
            <a:spLocks noGrp="1"/>
          </p:cNvSpPr>
          <p:nvPr>
            <p:ph type="dt" sz="half" idx="10"/>
          </p:nvPr>
        </p:nvSpPr>
        <p:spPr/>
        <p:txBody>
          <a:bodyPr/>
          <a:lstStyle/>
          <a:p>
            <a:endParaRPr lang="en-US">
              <a:solidFill>
                <a:prstClr val="black">
                  <a:tint val="75000"/>
                </a:prstClr>
              </a:solidFill>
            </a:endParaRPr>
          </a:p>
        </p:txBody>
      </p:sp>
      <p:sp>
        <p:nvSpPr>
          <p:cNvPr id="25" name="Slide Number Placeholder 24"/>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dirty="0">
              <a:solidFill>
                <a:prstClr val="black">
                  <a:tint val="75000"/>
                </a:prstClr>
              </a:solidFill>
            </a:endParaRPr>
          </a:p>
        </p:txBody>
      </p:sp>
      <p:sp>
        <p:nvSpPr>
          <p:cNvPr id="26" name="Subtitle 2"/>
          <p:cNvSpPr txBox="1">
            <a:spLocks/>
          </p:cNvSpPr>
          <p:nvPr userDrawn="1"/>
        </p:nvSpPr>
        <p:spPr>
          <a:xfrm>
            <a:off x="2590800" y="6096000"/>
            <a:ext cx="3962400" cy="736288"/>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rgbClr val="CFA231"/>
                </a:solidFill>
                <a:latin typeface="Times New Roman" pitchFamily="18" charset="0"/>
                <a:cs typeface="Times New Roman" pitchFamily="18" charset="0"/>
              </a:rPr>
              <a:t>Imagine, Create and Secure  a Stronger Peace…</a:t>
            </a:r>
          </a:p>
          <a:p>
            <a:r>
              <a:rPr lang="en-US" b="1" dirty="0" smtClean="0">
                <a:solidFill>
                  <a:srgbClr val="CFA231"/>
                </a:solidFill>
                <a:latin typeface="Times New Roman" pitchFamily="18" charset="0"/>
                <a:cs typeface="Times New Roman" pitchFamily="18" charset="0"/>
              </a:rPr>
              <a:t>by Educating, Developing and Inspiring…</a:t>
            </a:r>
          </a:p>
          <a:p>
            <a:r>
              <a:rPr lang="en-US" b="1" dirty="0" smtClean="0">
                <a:solidFill>
                  <a:srgbClr val="CFA231"/>
                </a:solidFill>
                <a:latin typeface="Times New Roman" pitchFamily="18" charset="0"/>
                <a:cs typeface="Times New Roman" pitchFamily="18" charset="0"/>
              </a:rPr>
              <a:t>Leaders of Wisdom, Character and Strength…</a:t>
            </a:r>
            <a:endParaRPr lang="en-US" b="1" dirty="0">
              <a:solidFill>
                <a:srgbClr val="CFA231"/>
              </a:solidFill>
              <a:latin typeface="Times New Roman" pitchFamily="18" charset="0"/>
              <a:cs typeface="Times New Roman" pitchFamily="18" charset="0"/>
            </a:endParaRPr>
          </a:p>
        </p:txBody>
      </p:sp>
    </p:spTree>
    <p:extLst>
      <p:ext uri="{BB962C8B-B14F-4D97-AF65-F5344CB8AC3E}">
        <p14:creationId xmlns:p14="http://schemas.microsoft.com/office/powerpoint/2010/main" val="396633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68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282700"/>
            <a:ext cx="8140700" cy="5103813"/>
          </a:xfrm>
          <a:prstGeom prst="rect">
            <a:avLst/>
          </a:prstGeom>
        </p:spPr>
        <p:txBody>
          <a:bodyPr/>
          <a:lstStyle>
            <a:lvl1pPr>
              <a:defRPr sz="2400"/>
            </a:lvl1pPr>
            <a:lvl2pPr>
              <a:defRPr sz="22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a:xfrm>
            <a:off x="152400" y="6477000"/>
            <a:ext cx="685800" cy="206376"/>
          </a:xfrm>
          <a:prstGeom prst="rect">
            <a:avLst/>
          </a:prstGeom>
        </p:spPr>
        <p:txBody>
          <a:bodyPr/>
          <a:lstStyle>
            <a:lvl1pPr eaLnBrk="0" hangingPunct="0">
              <a:defRPr sz="1800" b="1" i="1">
                <a:solidFill>
                  <a:srgbClr val="FF0000"/>
                </a:solidFill>
                <a:latin typeface="Calibri"/>
                <a:cs typeface="Calibri"/>
              </a:defRPr>
            </a:lvl1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05140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74683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1282700"/>
            <a:ext cx="3994150" cy="51038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282700"/>
            <a:ext cx="3994150" cy="51038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6" name="Slide Number Placeholder 5"/>
          <p:cNvSpPr>
            <a:spLocks noGrp="1"/>
          </p:cNvSpPr>
          <p:nvPr>
            <p:ph type="sldNum" sz="quarter" idx="11"/>
          </p:nvPr>
        </p:nvSpPr>
        <p:spPr>
          <a:xfrm>
            <a:off x="8458200" y="6499224"/>
            <a:ext cx="444500" cy="251620"/>
          </a:xfrm>
          <a:prstGeom prst="rect">
            <a:avLst/>
          </a:prstGeom>
        </p:spPr>
        <p:txBody>
          <a:bodyPr/>
          <a:lstStyle>
            <a:lvl1pPr eaLnBrk="0" hangingPunct="0">
              <a:defRPr>
                <a:latin typeface="Times" pitchFamily="18" charset="0"/>
              </a:defRPr>
            </a:lvl1pPr>
          </a:lstStyle>
          <a:p>
            <a:pPr fontAlgn="base">
              <a:spcBef>
                <a:spcPct val="0"/>
              </a:spcBef>
              <a:spcAft>
                <a:spcPct val="0"/>
              </a:spcAft>
              <a:defRPr/>
            </a:pPr>
            <a:fld id="{F05CE255-FD56-433A-BC1E-D9E1A0371CC4}" type="slidenum">
              <a:rPr lang="en-US" sz="2400">
                <a:solidFill>
                  <a:srgbClr val="000000"/>
                </a:solidFill>
                <a:cs typeface="Arial" charset="0"/>
              </a:rPr>
              <a:pPr fontAlgn="base">
                <a:spcBef>
                  <a:spcPct val="0"/>
                </a:spcBef>
                <a:spcAft>
                  <a:spcPct val="0"/>
                </a:spcAft>
                <a:defRPr/>
              </a:pPr>
              <a:t>‹#›</a:t>
            </a:fld>
            <a:endParaRPr lang="en-US" sz="2400" dirty="0">
              <a:solidFill>
                <a:srgbClr val="000000"/>
              </a:solidFill>
              <a:cs typeface="Arial" charset="0"/>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71183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4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35301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03182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7"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281144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7" name="Slide Number Placeholder 4"/>
          <p:cNvSpPr txBox="1">
            <a:spLocks/>
          </p:cNvSpPr>
          <p:nvPr userDrawn="1"/>
        </p:nvSpPr>
        <p:spPr>
          <a:xfrm>
            <a:off x="152400" y="6477000"/>
            <a:ext cx="685800" cy="206376"/>
          </a:xfrm>
          <a:prstGeom prst="rect">
            <a:avLst/>
          </a:prstGeom>
        </p:spPr>
        <p:txBody>
          <a:bodyPr/>
          <a:lstStyle>
            <a:defPPr>
              <a:defRPr lang="en-US"/>
            </a:defPPr>
            <a:lvl1pPr marL="0" algn="l" defTabSz="914400" rtl="0" eaLnBrk="0" latinLnBrk="0" hangingPunct="0">
              <a:defRPr sz="1800" b="1" i="1" kern="1200">
                <a:solidFill>
                  <a:srgbClr val="FF0000"/>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146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&lt;1&gt;</a:t>
            </a:r>
            <a:endParaRPr lang="en-US" dirty="0">
              <a:solidFill>
                <a:prstClr val="black">
                  <a:tint val="75000"/>
                </a:prstClr>
              </a:solidFill>
            </a:endParaRPr>
          </a:p>
        </p:txBody>
      </p:sp>
      <p:pic>
        <p:nvPicPr>
          <p:cNvPr id="7" name="Picture 6"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05800" y="228600"/>
            <a:ext cx="533400" cy="711512"/>
          </a:xfrm>
          <a:prstGeom prst="rect">
            <a:avLst/>
          </a:prstGeom>
          <a:noFill/>
        </p:spPr>
      </p:pic>
      <p:pic>
        <p:nvPicPr>
          <p:cNvPr id="9"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28600" y="228600"/>
            <a:ext cx="533400" cy="711512"/>
          </a:xfrm>
          <a:prstGeom prst="rect">
            <a:avLst/>
          </a:prstGeom>
          <a:noFill/>
        </p:spPr>
      </p:pic>
      <p:sp>
        <p:nvSpPr>
          <p:cNvPr id="2" name="Title 1"/>
          <p:cNvSpPr>
            <a:spLocks noGrp="1"/>
          </p:cNvSpPr>
          <p:nvPr>
            <p:ph type="title"/>
          </p:nvPr>
        </p:nvSpPr>
        <p:spPr>
          <a:xfrm>
            <a:off x="762000" y="12856"/>
            <a:ext cx="7543800" cy="1053944"/>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1792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800100" y="1282700"/>
            <a:ext cx="8140700" cy="5103813"/>
          </a:xfrm>
          <a:prstGeom prst="rect">
            <a:avLst/>
          </a:prstGeom>
        </p:spPr>
        <p:txBody>
          <a:bodyPr/>
          <a:lstStyle/>
          <a:p>
            <a:pPr lvl="0"/>
            <a:endParaRPr lang="en-US" noProof="0" dirty="0"/>
          </a:p>
        </p:txBody>
      </p:sp>
      <p:sp>
        <p:nvSpPr>
          <p:cNvPr id="4" name="Date Placeholder 3"/>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Slide Number Placeholder 4"/>
          <p:cNvSpPr>
            <a:spLocks noGrp="1"/>
          </p:cNvSpPr>
          <p:nvPr>
            <p:ph type="sldNum" sz="quarter" idx="11"/>
          </p:nvPr>
        </p:nvSpPr>
        <p:spPr>
          <a:xfrm>
            <a:off x="152400" y="6477000"/>
            <a:ext cx="685800" cy="206376"/>
          </a:xfrm>
          <a:prstGeom prst="rect">
            <a:avLst/>
          </a:prstGeom>
        </p:spPr>
        <p:txBody>
          <a:bodyPr/>
          <a:lstStyle>
            <a:lvl1pPr eaLnBrk="0" hangingPunct="0">
              <a:defRPr sz="1800" b="1" i="1">
                <a:solidFill>
                  <a:srgbClr val="FF0000"/>
                </a:solidFill>
                <a:latin typeface="Calibri"/>
                <a:cs typeface="Calibri"/>
              </a:defRPr>
            </a:lvl1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95555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8275" y="215900"/>
            <a:ext cx="7470775" cy="8683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1282700"/>
            <a:ext cx="3994150" cy="51038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282700"/>
            <a:ext cx="3994150" cy="51038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7" name="Slide Number Placeholder 4"/>
          <p:cNvSpPr>
            <a:spLocks noGrp="1"/>
          </p:cNvSpPr>
          <p:nvPr>
            <p:ph type="sldNum" sz="quarter" idx="11"/>
          </p:nvPr>
        </p:nvSpPr>
        <p:spPr>
          <a:xfrm>
            <a:off x="152400" y="6477000"/>
            <a:ext cx="685800" cy="206376"/>
          </a:xfrm>
          <a:prstGeom prst="rect">
            <a:avLst/>
          </a:prstGeom>
        </p:spPr>
        <p:txBody>
          <a:bodyPr/>
          <a:lstStyle>
            <a:lvl1pPr eaLnBrk="0" hangingPunct="0">
              <a:defRPr sz="1800" b="1" i="1">
                <a:solidFill>
                  <a:srgbClr val="FF0000"/>
                </a:solidFill>
                <a:latin typeface="Calibri"/>
                <a:cs typeface="Calibri"/>
              </a:defRPr>
            </a:lvl1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716732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00100" y="1282700"/>
            <a:ext cx="8140700" cy="5103813"/>
          </a:xfrm>
          <a:prstGeom prst="rect">
            <a:avLst/>
          </a:prstGeom>
        </p:spPr>
        <p:txBody>
          <a:bodyPr/>
          <a:lstStyle/>
          <a:p>
            <a:pPr lvl="0"/>
            <a:endParaRPr lang="en-US" noProof="0" dirty="0"/>
          </a:p>
        </p:txBody>
      </p:sp>
      <p:sp>
        <p:nvSpPr>
          <p:cNvPr id="4" name="Date Placeholder 3"/>
          <p:cNvSpPr>
            <a:spLocks noGrp="1"/>
          </p:cNvSpPr>
          <p:nvPr>
            <p:ph type="dt" sz="half" idx="10"/>
          </p:nvPr>
        </p:nvSpPr>
        <p:spPr>
          <a:xfrm>
            <a:off x="698500" y="6499224"/>
            <a:ext cx="2197100" cy="257175"/>
          </a:xfrm>
          <a:prstGeom prst="rect">
            <a:avLst/>
          </a:prstGeom>
        </p:spPr>
        <p:txBody>
          <a:bodyPr/>
          <a:lstStyle>
            <a:lvl1pPr eaLnBrk="0" hangingPunct="0">
              <a:defRPr>
                <a:latin typeface="Times" pitchFamily="18" charset="0"/>
              </a:defRPr>
            </a:lvl1pPr>
          </a:lstStyle>
          <a:p>
            <a:pPr>
              <a:defRPr/>
            </a:pPr>
            <a:endParaRPr lang="en-US" dirty="0">
              <a:solidFill>
                <a:srgbClr val="000000"/>
              </a:solidFill>
              <a:cs typeface="Arial"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Slide Number Placeholder 4"/>
          <p:cNvSpPr>
            <a:spLocks noGrp="1"/>
          </p:cNvSpPr>
          <p:nvPr>
            <p:ph type="sldNum" sz="quarter" idx="11"/>
          </p:nvPr>
        </p:nvSpPr>
        <p:spPr>
          <a:xfrm>
            <a:off x="152400" y="6477000"/>
            <a:ext cx="685800" cy="206376"/>
          </a:xfrm>
          <a:prstGeom prst="rect">
            <a:avLst/>
          </a:prstGeom>
        </p:spPr>
        <p:txBody>
          <a:bodyPr/>
          <a:lstStyle>
            <a:lvl1pPr eaLnBrk="0" hangingPunct="0">
              <a:defRPr sz="1800" b="1" i="1">
                <a:solidFill>
                  <a:srgbClr val="FF0000"/>
                </a:solidFill>
                <a:latin typeface="Calibri"/>
                <a:cs typeface="Calibri"/>
              </a:defRPr>
            </a:lvl1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96381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7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pic>
        <p:nvPicPr>
          <p:cNvPr id="7" name="Picture 6"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05800" y="228600"/>
            <a:ext cx="533400" cy="711512"/>
          </a:xfrm>
          <a:prstGeom prst="rect">
            <a:avLst/>
          </a:prstGeom>
          <a:noFill/>
        </p:spPr>
      </p:pic>
      <p:pic>
        <p:nvPicPr>
          <p:cNvPr id="9"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28600" y="228600"/>
            <a:ext cx="533400" cy="711512"/>
          </a:xfrm>
          <a:prstGeom prst="rect">
            <a:avLst/>
          </a:prstGeom>
          <a:noFill/>
        </p:spPr>
      </p:pic>
    </p:spTree>
    <p:extLst>
      <p:ext uri="{BB962C8B-B14F-4D97-AF65-F5344CB8AC3E}">
        <p14:creationId xmlns:p14="http://schemas.microsoft.com/office/powerpoint/2010/main" val="309164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25400" y="0"/>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pic>
        <p:nvPicPr>
          <p:cNvPr id="9" name="Picture 8"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05800" y="228600"/>
            <a:ext cx="533400" cy="711512"/>
          </a:xfrm>
          <a:prstGeom prst="rect">
            <a:avLst/>
          </a:prstGeom>
          <a:noFill/>
        </p:spPr>
      </p:pic>
      <p:pic>
        <p:nvPicPr>
          <p:cNvPr id="10"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28600" y="228600"/>
            <a:ext cx="533400" cy="711512"/>
          </a:xfrm>
          <a:prstGeom prst="rect">
            <a:avLst/>
          </a:prstGeom>
          <a:noFill/>
        </p:spPr>
      </p:pic>
      <p:sp>
        <p:nvSpPr>
          <p:cNvPr id="2" name="Title 1"/>
          <p:cNvSpPr>
            <a:spLocks noGrp="1"/>
          </p:cNvSpPr>
          <p:nvPr>
            <p:ph type="title"/>
          </p:nvPr>
        </p:nvSpPr>
        <p:spPr>
          <a:xfrm>
            <a:off x="495300" y="0"/>
            <a:ext cx="8229600" cy="1143000"/>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4343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pic>
        <p:nvPicPr>
          <p:cNvPr id="10" name="Picture 9"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05800" y="228600"/>
            <a:ext cx="533400" cy="711512"/>
          </a:xfrm>
          <a:prstGeom prst="rect">
            <a:avLst/>
          </a:prstGeom>
          <a:noFill/>
        </p:spPr>
      </p:pic>
      <p:pic>
        <p:nvPicPr>
          <p:cNvPr id="12"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28600" y="228600"/>
            <a:ext cx="533400" cy="711512"/>
          </a:xfrm>
          <a:prstGeom prst="rect">
            <a:avLst/>
          </a:prstGeom>
          <a:noFill/>
        </p:spPr>
      </p:pic>
      <p:sp>
        <p:nvSpPr>
          <p:cNvPr id="2" name="Title 1"/>
          <p:cNvSpPr>
            <a:spLocks noGrp="1"/>
          </p:cNvSpPr>
          <p:nvPr>
            <p:ph type="title"/>
          </p:nvPr>
        </p:nvSpPr>
        <p:spPr>
          <a:xfrm>
            <a:off x="457200" y="0"/>
            <a:ext cx="8229600" cy="1143000"/>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3245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pic>
        <p:nvPicPr>
          <p:cNvPr id="6" name="Picture 5"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6"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05800" y="228600"/>
            <a:ext cx="533400" cy="711512"/>
          </a:xfrm>
          <a:prstGeom prst="rect">
            <a:avLst/>
          </a:prstGeom>
          <a:noFill/>
        </p:spPr>
      </p:pic>
      <p:pic>
        <p:nvPicPr>
          <p:cNvPr id="8"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28600" y="228600"/>
            <a:ext cx="533400" cy="711512"/>
          </a:xfrm>
          <a:prstGeom prst="rect">
            <a:avLst/>
          </a:prstGeom>
          <a:noFill/>
        </p:spPr>
      </p:pic>
      <p:sp>
        <p:nvSpPr>
          <p:cNvPr id="2" name="Title 1"/>
          <p:cNvSpPr>
            <a:spLocks noGrp="1"/>
          </p:cNvSpPr>
          <p:nvPr>
            <p:ph type="title"/>
          </p:nvPr>
        </p:nvSpPr>
        <p:spPr>
          <a:xfrm>
            <a:off x="457200" y="0"/>
            <a:ext cx="8229600" cy="1143000"/>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14728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0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88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85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27B35-FCAA-4909-843F-E88FC9F4D5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13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center wall panel - v7.jpg"/>
          <p:cNvPicPr>
            <a:picLocks noChangeAspect="1"/>
          </p:cNvPicPr>
          <p:nvPr userDrawn="1"/>
        </p:nvPicPr>
        <p:blipFill>
          <a:blip r:embed="rId14" cstate="print">
            <a:extLst>
              <a:ext uri="{28A0092B-C50C-407E-A947-70E740481C1C}">
                <a14:useLocalDpi xmlns:a14="http://schemas.microsoft.com/office/drawing/2010/main" val="0"/>
              </a:ext>
            </a:extLst>
          </a:blip>
          <a:srcRect l="94326" b="89830"/>
          <a:stretch>
            <a:fillRect/>
          </a:stretch>
        </p:blipFill>
        <p:spPr>
          <a:xfrm>
            <a:off x="8389" y="-16778"/>
            <a:ext cx="9144000" cy="1066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3" name="Text Box 44"/>
          <p:cNvSpPr txBox="1">
            <a:spLocks noChangeArrowheads="1"/>
          </p:cNvSpPr>
          <p:nvPr userDrawn="1"/>
        </p:nvSpPr>
        <p:spPr bwMode="auto">
          <a:xfrm>
            <a:off x="0" y="0"/>
            <a:ext cx="1371600" cy="245155"/>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1000" b="1" dirty="0">
                <a:solidFill>
                  <a:srgbClr val="00B050"/>
                </a:solidFill>
                <a:cs typeface="Arial" charset="0"/>
              </a:rPr>
              <a:t>UNCLASSIFIED</a:t>
            </a:r>
          </a:p>
        </p:txBody>
      </p:sp>
      <p:sp>
        <p:nvSpPr>
          <p:cNvPr id="15" name="TextBox 19"/>
          <p:cNvSpPr txBox="1"/>
          <p:nvPr userDrawn="1"/>
        </p:nvSpPr>
        <p:spPr>
          <a:xfrm>
            <a:off x="2819400" y="6443246"/>
            <a:ext cx="3733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smtClean="0">
                <a:solidFill>
                  <a:srgbClr val="7030A0"/>
                </a:solidFill>
              </a:rPr>
              <a:t>Educating…Developing…Inspiring</a:t>
            </a:r>
            <a:endParaRPr lang="en-US" sz="1600" b="1" i="1" dirty="0">
              <a:solidFill>
                <a:srgbClr val="7030A0"/>
              </a:solidFill>
            </a:endParaRPr>
          </a:p>
        </p:txBody>
      </p:sp>
      <p:sp>
        <p:nvSpPr>
          <p:cNvPr id="11" name="Text Box 44"/>
          <p:cNvSpPr txBox="1">
            <a:spLocks noChangeArrowheads="1"/>
          </p:cNvSpPr>
          <p:nvPr userDrawn="1"/>
        </p:nvSpPr>
        <p:spPr bwMode="auto">
          <a:xfrm>
            <a:off x="7780789" y="6612522"/>
            <a:ext cx="1371600" cy="24515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n-US" sz="1000" b="1" dirty="0">
                <a:solidFill>
                  <a:srgbClr val="00B050"/>
                </a:solidFill>
                <a:cs typeface="Arial" charset="0"/>
              </a:rPr>
              <a:t>UNCLASSIFIED</a:t>
            </a:r>
          </a:p>
        </p:txBody>
      </p:sp>
      <p:pic>
        <p:nvPicPr>
          <p:cNvPr id="10" name="Picture 9" descr="coin design layout (6).jpg"/>
          <p:cNvPicPr>
            <a:picLocks noChangeAspect="1"/>
          </p:cNvPicPr>
          <p:nvPr userDrawn="1"/>
        </p:nvPicPr>
        <p:blipFill>
          <a:blip r:embed="rId15" cstate="print">
            <a:extLst>
              <a:ext uri="{28A0092B-C50C-407E-A947-70E740481C1C}">
                <a14:useLocalDpi xmlns:a14="http://schemas.microsoft.com/office/drawing/2010/main" val="0"/>
              </a:ext>
            </a:extLst>
          </a:blip>
          <a:srcRect l="45304" t="51868" r="52934" b="42607"/>
          <a:stretch>
            <a:fillRect/>
          </a:stretch>
        </p:blipFill>
        <p:spPr>
          <a:xfrm>
            <a:off x="8389" y="1066800"/>
            <a:ext cx="9144000" cy="304800"/>
          </a:xfrm>
          <a:prstGeom prst="rect">
            <a:avLst/>
          </a:prstGeom>
          <a:ln>
            <a:noFill/>
          </a:ln>
          <a:effectLst>
            <a:outerShdw blurRad="190500" algn="tl" rotWithShape="0">
              <a:srgbClr val="000000">
                <a:alpha val="70000"/>
              </a:srgbClr>
            </a:outerShdw>
          </a:effectLst>
        </p:spPr>
      </p:pic>
      <p:pic>
        <p:nvPicPr>
          <p:cNvPr id="12" name="Picture 7" descr="R:\CASL\Logos\NDU Logo - Color Rendered.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8305800" y="838200"/>
            <a:ext cx="533400" cy="711512"/>
          </a:xfrm>
          <a:prstGeom prst="rect">
            <a:avLst/>
          </a:prstGeom>
          <a:noFill/>
        </p:spPr>
      </p:pic>
      <p:pic>
        <p:nvPicPr>
          <p:cNvPr id="14" name="Picture 7" descr="R:\CASL\Logos\NDU Logo - Color Rendered.JPG"/>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228600" y="838200"/>
            <a:ext cx="533400" cy="711512"/>
          </a:xfrm>
          <a:prstGeom prst="rect">
            <a:avLst/>
          </a:prstGeom>
          <a:noFill/>
        </p:spPr>
      </p:pic>
      <p:sp>
        <p:nvSpPr>
          <p:cNvPr id="2" name="Title Placeholder 1"/>
          <p:cNvSpPr>
            <a:spLocks noGrp="1"/>
          </p:cNvSpPr>
          <p:nvPr>
            <p:ph type="title"/>
          </p:nvPr>
        </p:nvSpPr>
        <p:spPr>
          <a:xfrm>
            <a:off x="465589" y="12257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4"/>
          <p:cNvSpPr>
            <a:spLocks noGrp="1"/>
          </p:cNvSpPr>
          <p:nvPr>
            <p:ph type="sldNum" sz="quarter" idx="4"/>
          </p:nvPr>
        </p:nvSpPr>
        <p:spPr>
          <a:xfrm>
            <a:off x="152400" y="6477000"/>
            <a:ext cx="685800" cy="206376"/>
          </a:xfrm>
          <a:prstGeom prst="rect">
            <a:avLst/>
          </a:prstGeom>
        </p:spPr>
        <p:txBody>
          <a:bodyPr/>
          <a:lstStyle>
            <a:lvl1pPr eaLnBrk="0" hangingPunct="0">
              <a:defRPr sz="1800" b="1" i="1">
                <a:solidFill>
                  <a:srgbClr val="FF0000"/>
                </a:solidFill>
                <a:latin typeface="Calibri"/>
                <a:cs typeface="Calibri"/>
              </a:defRPr>
            </a:lvl1pPr>
          </a:lstStyle>
          <a:p>
            <a:pPr fontAlgn="base">
              <a:spcBef>
                <a:spcPct val="0"/>
              </a:spcBef>
              <a:spcAft>
                <a:spcPct val="0"/>
              </a:spcAft>
              <a:defRPr/>
            </a:pPr>
            <a:fld id="{A7E263BA-754C-4F27-B62A-E4A8358C2560}"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20037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ftr="0" dt="0"/>
  <p:txStyles>
    <p:titleStyle>
      <a:lvl1pPr algn="ctr" rtl="0" eaLnBrk="0" fontAlgn="base" hangingPunct="0">
        <a:lnSpc>
          <a:spcPct val="80000"/>
        </a:lnSpc>
        <a:spcBef>
          <a:spcPct val="0"/>
        </a:spcBef>
        <a:spcAft>
          <a:spcPct val="0"/>
        </a:spcAft>
        <a:defRPr sz="2800" b="1" i="1">
          <a:solidFill>
            <a:schemeClr val="bg1"/>
          </a:solidFill>
          <a:latin typeface="+mj-lt"/>
          <a:ea typeface="+mj-ea"/>
          <a:cs typeface="+mj-cs"/>
        </a:defRPr>
      </a:lvl1pPr>
      <a:lvl2pPr algn="ctr" rtl="0" eaLnBrk="0" fontAlgn="base" hangingPunct="0">
        <a:lnSpc>
          <a:spcPct val="80000"/>
        </a:lnSpc>
        <a:spcBef>
          <a:spcPct val="0"/>
        </a:spcBef>
        <a:spcAft>
          <a:spcPct val="0"/>
        </a:spcAft>
        <a:defRPr sz="2800" b="1" i="1">
          <a:solidFill>
            <a:schemeClr val="tx2"/>
          </a:solidFill>
          <a:latin typeface="Arial" charset="0"/>
        </a:defRPr>
      </a:lvl2pPr>
      <a:lvl3pPr algn="ctr" rtl="0" eaLnBrk="0" fontAlgn="base" hangingPunct="0">
        <a:lnSpc>
          <a:spcPct val="80000"/>
        </a:lnSpc>
        <a:spcBef>
          <a:spcPct val="0"/>
        </a:spcBef>
        <a:spcAft>
          <a:spcPct val="0"/>
        </a:spcAft>
        <a:defRPr sz="2800" b="1" i="1">
          <a:solidFill>
            <a:schemeClr val="tx2"/>
          </a:solidFill>
          <a:latin typeface="Arial" charset="0"/>
        </a:defRPr>
      </a:lvl3pPr>
      <a:lvl4pPr algn="ctr" rtl="0" eaLnBrk="0" fontAlgn="base" hangingPunct="0">
        <a:lnSpc>
          <a:spcPct val="80000"/>
        </a:lnSpc>
        <a:spcBef>
          <a:spcPct val="0"/>
        </a:spcBef>
        <a:spcAft>
          <a:spcPct val="0"/>
        </a:spcAft>
        <a:defRPr sz="2800" b="1" i="1">
          <a:solidFill>
            <a:schemeClr val="tx2"/>
          </a:solidFill>
          <a:latin typeface="Arial" charset="0"/>
        </a:defRPr>
      </a:lvl4pPr>
      <a:lvl5pPr algn="ctr" rtl="0" eaLnBrk="0" fontAlgn="base" hangingPunct="0">
        <a:lnSpc>
          <a:spcPct val="80000"/>
        </a:lnSpc>
        <a:spcBef>
          <a:spcPct val="0"/>
        </a:spcBef>
        <a:spcAft>
          <a:spcPct val="0"/>
        </a:spcAft>
        <a:defRPr sz="2800" b="1" i="1">
          <a:solidFill>
            <a:schemeClr val="tx2"/>
          </a:solidFill>
          <a:latin typeface="Arial" charset="0"/>
        </a:defRPr>
      </a:lvl5pPr>
      <a:lvl6pPr marL="457200" algn="ctr" rtl="0" fontAlgn="base">
        <a:lnSpc>
          <a:spcPct val="80000"/>
        </a:lnSpc>
        <a:spcBef>
          <a:spcPct val="0"/>
        </a:spcBef>
        <a:spcAft>
          <a:spcPct val="0"/>
        </a:spcAft>
        <a:defRPr sz="2800" b="1" i="1">
          <a:solidFill>
            <a:schemeClr val="tx2"/>
          </a:solidFill>
          <a:latin typeface="Arial" charset="0"/>
        </a:defRPr>
      </a:lvl6pPr>
      <a:lvl7pPr marL="914400" algn="ctr" rtl="0" fontAlgn="base">
        <a:lnSpc>
          <a:spcPct val="80000"/>
        </a:lnSpc>
        <a:spcBef>
          <a:spcPct val="0"/>
        </a:spcBef>
        <a:spcAft>
          <a:spcPct val="0"/>
        </a:spcAft>
        <a:defRPr sz="2800" b="1" i="1">
          <a:solidFill>
            <a:schemeClr val="tx2"/>
          </a:solidFill>
          <a:latin typeface="Arial" charset="0"/>
        </a:defRPr>
      </a:lvl7pPr>
      <a:lvl8pPr marL="1371600" algn="ctr" rtl="0" fontAlgn="base">
        <a:lnSpc>
          <a:spcPct val="80000"/>
        </a:lnSpc>
        <a:spcBef>
          <a:spcPct val="0"/>
        </a:spcBef>
        <a:spcAft>
          <a:spcPct val="0"/>
        </a:spcAft>
        <a:defRPr sz="2800" b="1" i="1">
          <a:solidFill>
            <a:schemeClr val="tx2"/>
          </a:solidFill>
          <a:latin typeface="Arial" charset="0"/>
        </a:defRPr>
      </a:lvl8pPr>
      <a:lvl9pPr marL="1828800" algn="ctr" rtl="0" fontAlgn="base">
        <a:lnSpc>
          <a:spcPct val="80000"/>
        </a:lnSpc>
        <a:spcBef>
          <a:spcPct val="0"/>
        </a:spcBef>
        <a:spcAft>
          <a:spcPct val="0"/>
        </a:spcAft>
        <a:defRPr sz="2800" b="1" i="1">
          <a:solidFill>
            <a:schemeClr val="tx2"/>
          </a:solidFill>
          <a:latin typeface="Arial" charset="0"/>
        </a:defRPr>
      </a:lvl9pPr>
    </p:titleStyle>
    <p:bodyStyle>
      <a:lvl1pPr marL="225425" indent="-225425" algn="l" rtl="0" eaLnBrk="0" fontAlgn="base" hangingPunct="0">
        <a:lnSpc>
          <a:spcPct val="85000"/>
        </a:lnSpc>
        <a:spcBef>
          <a:spcPct val="50000"/>
        </a:spcBef>
        <a:spcAft>
          <a:spcPct val="35000"/>
        </a:spcAft>
        <a:buSzPct val="90000"/>
        <a:buFont typeface="Wingdings" pitchFamily="2" charset="2"/>
        <a:buChar char=""/>
        <a:defRPr sz="2000" b="1">
          <a:solidFill>
            <a:schemeClr val="tx1"/>
          </a:solidFill>
          <a:latin typeface="+mn-lt"/>
          <a:ea typeface="+mn-ea"/>
          <a:cs typeface="+mn-cs"/>
        </a:defRPr>
      </a:lvl1pPr>
      <a:lvl2pPr marL="569913" indent="-230188" algn="l" rtl="0" eaLnBrk="0" fontAlgn="base" hangingPunct="0">
        <a:lnSpc>
          <a:spcPct val="85000"/>
        </a:lnSpc>
        <a:spcBef>
          <a:spcPct val="35000"/>
        </a:spcBef>
        <a:spcAft>
          <a:spcPct val="35000"/>
        </a:spcAft>
        <a:buFont typeface="Arial" pitchFamily="34" charset="0"/>
        <a:buChar char="–"/>
        <a:defRPr>
          <a:solidFill>
            <a:schemeClr val="tx1"/>
          </a:solidFill>
          <a:latin typeface="+mn-lt"/>
        </a:defRPr>
      </a:lvl2pPr>
      <a:lvl3pPr marL="914400" indent="-230188" algn="l" rtl="0" eaLnBrk="0" fontAlgn="base" hangingPunct="0">
        <a:lnSpc>
          <a:spcPct val="85000"/>
        </a:lnSpc>
        <a:spcBef>
          <a:spcPct val="35000"/>
        </a:spcBef>
        <a:spcAft>
          <a:spcPct val="35000"/>
        </a:spcAft>
        <a:buSzPct val="50000"/>
        <a:buFont typeface="Wingdings" pitchFamily="2" charset="2"/>
        <a:buChar char="¡"/>
        <a:defRPr sz="1400">
          <a:solidFill>
            <a:schemeClr val="tx1"/>
          </a:solidFill>
          <a:latin typeface="+mn-lt"/>
        </a:defRPr>
      </a:lvl3pPr>
      <a:lvl4pPr marL="1258888" indent="-230188" algn="l" rtl="0" eaLnBrk="0" fontAlgn="base" hangingPunct="0">
        <a:lnSpc>
          <a:spcPct val="85000"/>
        </a:lnSpc>
        <a:spcBef>
          <a:spcPct val="35000"/>
        </a:spcBef>
        <a:spcAft>
          <a:spcPct val="35000"/>
        </a:spcAft>
        <a:buSzPct val="80000"/>
        <a:buFont typeface="Arial Narrow" pitchFamily="34" charset="0"/>
        <a:buChar char="▪"/>
        <a:defRPr sz="1400">
          <a:solidFill>
            <a:schemeClr val="tx1"/>
          </a:solidFill>
          <a:latin typeface="+mn-lt"/>
        </a:defRPr>
      </a:lvl4pPr>
      <a:lvl5pPr marL="1603375" indent="-230188" algn="l" rtl="0" eaLnBrk="0" fontAlgn="base" hangingPunct="0">
        <a:lnSpc>
          <a:spcPct val="85000"/>
        </a:lnSpc>
        <a:spcBef>
          <a:spcPct val="35000"/>
        </a:spcBef>
        <a:spcAft>
          <a:spcPct val="35000"/>
        </a:spcAft>
        <a:buFont typeface="Wingdings" pitchFamily="2" charset="2"/>
        <a:buChar char="w"/>
        <a:defRPr sz="1400">
          <a:solidFill>
            <a:schemeClr val="tx1"/>
          </a:solidFill>
          <a:latin typeface="+mn-lt"/>
        </a:defRPr>
      </a:lvl5pPr>
      <a:lvl6pPr marL="20605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6pPr>
      <a:lvl7pPr marL="25177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7pPr>
      <a:lvl8pPr marL="29749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8pPr>
      <a:lvl9pPr marL="34321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in design layout (6).jpg"/>
          <p:cNvPicPr>
            <a:picLocks noChangeAspect="1"/>
          </p:cNvPicPr>
          <p:nvPr/>
        </p:nvPicPr>
        <p:blipFill>
          <a:blip r:embed="rId2" cstate="print">
            <a:extLst>
              <a:ext uri="{28A0092B-C50C-407E-A947-70E740481C1C}">
                <a14:useLocalDpi xmlns:a14="http://schemas.microsoft.com/office/drawing/2010/main" val="0"/>
              </a:ext>
            </a:extLst>
          </a:blip>
          <a:srcRect l="45304" t="51868" r="52934" b="42607"/>
          <a:stretch>
            <a:fillRect/>
          </a:stretch>
        </p:blipFill>
        <p:spPr>
          <a:xfrm>
            <a:off x="0" y="1219200"/>
            <a:ext cx="9144000" cy="304800"/>
          </a:xfrm>
          <a:prstGeom prst="rect">
            <a:avLst/>
          </a:prstGeom>
          <a:ln>
            <a:noFill/>
          </a:ln>
          <a:effectLst>
            <a:outerShdw blurRad="190500" algn="tl" rotWithShape="0">
              <a:srgbClr val="000000">
                <a:alpha val="70000"/>
              </a:srgbClr>
            </a:outerShdw>
          </a:effectLst>
        </p:spPr>
      </p:pic>
      <p:pic>
        <p:nvPicPr>
          <p:cNvPr id="6" name="Picture 7" descr="R:\CASL\Logos\NDU Logo - Color Render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05800" y="1066800"/>
            <a:ext cx="533400" cy="711512"/>
          </a:xfrm>
          <a:prstGeom prst="rect">
            <a:avLst/>
          </a:prstGeom>
          <a:noFill/>
        </p:spPr>
      </p:pic>
      <p:pic>
        <p:nvPicPr>
          <p:cNvPr id="7" name="Picture 7" descr="R:\CASL\Logos\NDU Logo - Color Render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1066800"/>
            <a:ext cx="533400" cy="711512"/>
          </a:xfrm>
          <a:prstGeom prst="rect">
            <a:avLst/>
          </a:prstGeom>
          <a:noFill/>
        </p:spPr>
      </p:pic>
      <p:pic>
        <p:nvPicPr>
          <p:cNvPr id="9" name="Picture 8" descr="coin design layout (6).jpg"/>
          <p:cNvPicPr>
            <a:picLocks noChangeAspect="1"/>
          </p:cNvPicPr>
          <p:nvPr/>
        </p:nvPicPr>
        <p:blipFill>
          <a:blip r:embed="rId2" cstate="print">
            <a:extLst>
              <a:ext uri="{28A0092B-C50C-407E-A947-70E740481C1C}">
                <a14:useLocalDpi xmlns:a14="http://schemas.microsoft.com/office/drawing/2010/main" val="0"/>
              </a:ext>
            </a:extLst>
          </a:blip>
          <a:srcRect l="45304" t="51868" r="52934" b="42607"/>
          <a:stretch>
            <a:fillRect/>
          </a:stretch>
        </p:blipFill>
        <p:spPr>
          <a:xfrm>
            <a:off x="0" y="5700956"/>
            <a:ext cx="9144000" cy="304800"/>
          </a:xfrm>
          <a:prstGeom prst="rect">
            <a:avLst/>
          </a:prstGeom>
          <a:ln>
            <a:noFill/>
          </a:ln>
          <a:effectLst>
            <a:outerShdw blurRad="190500" algn="tl" rotWithShape="0">
              <a:srgbClr val="000000">
                <a:alpha val="70000"/>
              </a:srgbClr>
            </a:outerShdw>
          </a:effectLst>
        </p:spPr>
      </p:pic>
      <p:pic>
        <p:nvPicPr>
          <p:cNvPr id="10" name="Picture 7" descr="R:\CASL\Logos\NDU Logo - Color Render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5548556"/>
            <a:ext cx="533400" cy="711512"/>
          </a:xfrm>
          <a:prstGeom prst="rect">
            <a:avLst/>
          </a:prstGeom>
          <a:noFill/>
        </p:spPr>
      </p:pic>
      <p:pic>
        <p:nvPicPr>
          <p:cNvPr id="11" name="Picture 7" descr="R:\CASL\Logos\NDU Logo - Color Rendered.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05800" y="5548556"/>
            <a:ext cx="533400" cy="711512"/>
          </a:xfrm>
          <a:prstGeom prst="rect">
            <a:avLst/>
          </a:prstGeom>
          <a:noFill/>
        </p:spPr>
      </p:pic>
      <p:sp>
        <p:nvSpPr>
          <p:cNvPr id="12" name="TextBox 11"/>
          <p:cNvSpPr txBox="1"/>
          <p:nvPr/>
        </p:nvSpPr>
        <p:spPr>
          <a:xfrm>
            <a:off x="1828800" y="5700956"/>
            <a:ext cx="5486400" cy="338554"/>
          </a:xfrm>
          <a:prstGeom prst="rect">
            <a:avLst/>
          </a:prstGeom>
          <a:noFill/>
        </p:spPr>
        <p:txBody>
          <a:bodyPr wrap="square" rtlCol="0">
            <a:spAutoFit/>
          </a:bodyPr>
          <a:lstStyle/>
          <a:p>
            <a:pPr algn="ctr"/>
            <a:r>
              <a:rPr lang="en-US" sz="1600" b="1" dirty="0">
                <a:solidFill>
                  <a:srgbClr val="1F1C5A"/>
                </a:solidFill>
                <a:effectLst>
                  <a:outerShdw blurRad="38100" dist="38100" dir="2700000" algn="tl">
                    <a:srgbClr val="000000">
                      <a:alpha val="43137"/>
                    </a:srgbClr>
                  </a:outerShdw>
                </a:effectLst>
                <a:latin typeface="Times New Roman" pitchFamily="18" charset="0"/>
                <a:cs typeface="Times New Roman" pitchFamily="18" charset="0"/>
              </a:rPr>
              <a:t>THE CHAIRMAN’S UNIVERSITY</a:t>
            </a:r>
          </a:p>
        </p:txBody>
      </p:sp>
      <p:sp>
        <p:nvSpPr>
          <p:cNvPr id="13" name="5-Point Star 12"/>
          <p:cNvSpPr/>
          <p:nvPr/>
        </p:nvSpPr>
        <p:spPr>
          <a:xfrm>
            <a:off x="1219200" y="5777156"/>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5-Point Star 13"/>
          <p:cNvSpPr/>
          <p:nvPr/>
        </p:nvSpPr>
        <p:spPr>
          <a:xfrm>
            <a:off x="7467600" y="5777156"/>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828800" y="1219200"/>
            <a:ext cx="5486400" cy="338554"/>
          </a:xfrm>
          <a:prstGeom prst="rect">
            <a:avLst/>
          </a:prstGeom>
          <a:noFill/>
        </p:spPr>
        <p:txBody>
          <a:bodyPr wrap="square" rtlCol="0">
            <a:spAutoFit/>
          </a:bodyPr>
          <a:lstStyle/>
          <a:p>
            <a:pPr algn="ctr"/>
            <a:r>
              <a:rPr lang="en-US" sz="1600" b="1" dirty="0">
                <a:solidFill>
                  <a:srgbClr val="1F1C5A"/>
                </a:solidFill>
                <a:effectLst>
                  <a:outerShdw blurRad="38100" dist="38100" dir="2700000" algn="tl">
                    <a:srgbClr val="000000">
                      <a:alpha val="43137"/>
                    </a:srgbClr>
                  </a:outerShdw>
                </a:effectLst>
                <a:latin typeface="Times New Roman" pitchFamily="18" charset="0"/>
                <a:cs typeface="Times New Roman" pitchFamily="18" charset="0"/>
              </a:rPr>
              <a:t>NATIONAL DEFENSE UNIVERSITY</a:t>
            </a:r>
          </a:p>
        </p:txBody>
      </p:sp>
      <p:sp>
        <p:nvSpPr>
          <p:cNvPr id="19" name="5-Point Star 18"/>
          <p:cNvSpPr/>
          <p:nvPr/>
        </p:nvSpPr>
        <p:spPr>
          <a:xfrm>
            <a:off x="1219200" y="1295400"/>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5-Point Star 19"/>
          <p:cNvSpPr/>
          <p:nvPr/>
        </p:nvSpPr>
        <p:spPr>
          <a:xfrm>
            <a:off x="7467600" y="1295400"/>
            <a:ext cx="152400" cy="152400"/>
          </a:xfrm>
          <a:prstGeom prst="star5">
            <a:avLst/>
          </a:prstGeom>
          <a:solidFill>
            <a:srgbClr val="1F1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36" t="10168" b="10152"/>
          <a:stretch/>
        </p:blipFill>
        <p:spPr bwMode="auto">
          <a:xfrm>
            <a:off x="2208402" y="1752600"/>
            <a:ext cx="4727197" cy="278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ctrTitle"/>
          </p:nvPr>
        </p:nvSpPr>
        <p:spPr>
          <a:xfrm>
            <a:off x="0" y="0"/>
            <a:ext cx="9144000" cy="1219200"/>
          </a:xfrm>
        </p:spPr>
        <p:txBody>
          <a:bodyPr>
            <a:noAutofit/>
          </a:bodyPr>
          <a:lstStyle/>
          <a:p>
            <a:r>
              <a:rPr lang="en-US" sz="4000" dirty="0" smtClean="0"/>
              <a:t>Joint Education Transformation Initiative</a:t>
            </a:r>
            <a:endParaRPr lang="en-US" sz="4000" dirty="0"/>
          </a:p>
        </p:txBody>
      </p:sp>
      <p:sp>
        <p:nvSpPr>
          <p:cNvPr id="17" name="Subtitle 16"/>
          <p:cNvSpPr>
            <a:spLocks noGrp="1"/>
          </p:cNvSpPr>
          <p:nvPr>
            <p:ph type="subTitle" idx="1"/>
          </p:nvPr>
        </p:nvSpPr>
        <p:spPr/>
        <p:txBody>
          <a:bodyPr>
            <a:normAutofit/>
          </a:bodyPr>
          <a:lstStyle/>
          <a:p>
            <a:r>
              <a:rPr lang="en-US" dirty="0" smtClean="0"/>
              <a:t>Board of Visitors</a:t>
            </a:r>
          </a:p>
          <a:p>
            <a:r>
              <a:rPr lang="en-US" dirty="0" smtClean="0"/>
              <a:t>Special Meeting 14 March 2014</a:t>
            </a:r>
          </a:p>
        </p:txBody>
      </p:sp>
    </p:spTree>
    <p:extLst>
      <p:ext uri="{BB962C8B-B14F-4D97-AF65-F5344CB8AC3E}">
        <p14:creationId xmlns:p14="http://schemas.microsoft.com/office/powerpoint/2010/main" val="76284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cs typeface="Calibri"/>
              </a:rPr>
              <a:t>Strategic Plan Framework</a:t>
            </a:r>
          </a:p>
        </p:txBody>
      </p:sp>
      <p:graphicFrame>
        <p:nvGraphicFramePr>
          <p:cNvPr id="7" name="Content Placeholder 7"/>
          <p:cNvGraphicFramePr>
            <a:graphicFrameLocks/>
          </p:cNvGraphicFramePr>
          <p:nvPr>
            <p:extLst>
              <p:ext uri="{D42A27DB-BD31-4B8C-83A1-F6EECF244321}">
                <p14:modId xmlns:p14="http://schemas.microsoft.com/office/powerpoint/2010/main" val="748399733"/>
              </p:ext>
            </p:extLst>
          </p:nvPr>
        </p:nvGraphicFramePr>
        <p:xfrm>
          <a:off x="228600" y="13589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26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cs typeface="Calibri"/>
              </a:rPr>
              <a:t>Strategic Plan Framework</a:t>
            </a:r>
            <a:endParaRPr lang="en-US" sz="3200" dirty="0"/>
          </a:p>
        </p:txBody>
      </p:sp>
      <p:sp>
        <p:nvSpPr>
          <p:cNvPr id="4" name="TextBox 3"/>
          <p:cNvSpPr txBox="1"/>
          <p:nvPr/>
        </p:nvSpPr>
        <p:spPr>
          <a:xfrm>
            <a:off x="990600" y="4267200"/>
            <a:ext cx="7162800" cy="1015663"/>
          </a:xfrm>
          <a:prstGeom prst="rect">
            <a:avLst/>
          </a:prstGeom>
          <a:noFill/>
        </p:spPr>
        <p:txBody>
          <a:bodyPr wrap="square" rtlCol="0">
            <a:spAutoFit/>
          </a:bodyPr>
          <a:lstStyle/>
          <a:p>
            <a:pPr algn="ctr"/>
            <a:r>
              <a:rPr lang="en-US" sz="3200" b="1" dirty="0" smtClean="0">
                <a:solidFill>
                  <a:prstClr val="white"/>
                </a:solidFill>
                <a:latin typeface="Times New Roman" pitchFamily="18" charset="0"/>
                <a:cs typeface="Times New Roman" pitchFamily="18" charset="0"/>
              </a:rPr>
              <a:t>PRESENTERS NAME</a:t>
            </a:r>
          </a:p>
          <a:p>
            <a:pPr algn="ctr"/>
            <a:r>
              <a:rPr lang="en-US" sz="2800" b="1" dirty="0" smtClean="0">
                <a:solidFill>
                  <a:prstClr val="white"/>
                </a:solidFill>
                <a:latin typeface="Times New Roman" pitchFamily="18" charset="0"/>
                <a:cs typeface="Times New Roman" pitchFamily="18" charset="0"/>
              </a:rPr>
              <a:t>DATE</a:t>
            </a:r>
            <a:endParaRPr lang="en-US" sz="2800" b="1" dirty="0">
              <a:solidFill>
                <a:prstClr val="white"/>
              </a:solidFill>
              <a:latin typeface="Times New Roman" pitchFamily="18" charset="0"/>
              <a:cs typeface="Times New Roman" pitchFamily="18" charset="0"/>
            </a:endParaRPr>
          </a:p>
        </p:txBody>
      </p:sp>
      <p:graphicFrame>
        <p:nvGraphicFramePr>
          <p:cNvPr id="5" name="Content Placeholder 8"/>
          <p:cNvGraphicFramePr>
            <a:graphicFrameLocks/>
          </p:cNvGraphicFramePr>
          <p:nvPr>
            <p:extLst>
              <p:ext uri="{D42A27DB-BD31-4B8C-83A1-F6EECF244321}">
                <p14:modId xmlns:p14="http://schemas.microsoft.com/office/powerpoint/2010/main" val="3719904398"/>
              </p:ext>
            </p:extLst>
          </p:nvPr>
        </p:nvGraphicFramePr>
        <p:xfrm>
          <a:off x="228600" y="14478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40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Joint Education Review OPMEP Concept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760809" cy="5591564"/>
          </a:xfrm>
          <a:prstGeom prst="rect">
            <a:avLst/>
          </a:prstGeom>
        </p:spPr>
      </p:pic>
    </p:spTree>
    <p:extLst>
      <p:ext uri="{BB962C8B-B14F-4D97-AF65-F5344CB8AC3E}">
        <p14:creationId xmlns:p14="http://schemas.microsoft.com/office/powerpoint/2010/main" val="330680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3200" dirty="0" smtClean="0"/>
              <a:t>Why Transform?</a:t>
            </a:r>
            <a:endParaRPr lang="en-US" sz="3200" dirty="0"/>
          </a:p>
        </p:txBody>
      </p:sp>
      <p:sp>
        <p:nvSpPr>
          <p:cNvPr id="12" name="Rounded Rectangular Callout 11"/>
          <p:cNvSpPr/>
          <p:nvPr/>
        </p:nvSpPr>
        <p:spPr bwMode="auto">
          <a:xfrm>
            <a:off x="155425" y="1700776"/>
            <a:ext cx="3955715" cy="2605258"/>
          </a:xfrm>
          <a:prstGeom prst="wedgeRoundRectCallout">
            <a:avLst>
              <a:gd name="adj1" fmla="val -28915"/>
              <a:gd name="adj2" fmla="val 60047"/>
              <a:gd name="adj3" fmla="val 16667"/>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noAutofit/>
          </a:bodyPr>
          <a:lstStyle/>
          <a:p>
            <a:pPr algn="just" fontAlgn="base"/>
            <a:r>
              <a:rPr lang="en-US" sz="1500" dirty="0" smtClean="0">
                <a:solidFill>
                  <a:srgbClr val="000000"/>
                </a:solidFill>
              </a:rPr>
              <a:t>As </a:t>
            </a:r>
            <a:r>
              <a:rPr lang="en-US" sz="1500" dirty="0">
                <a:solidFill>
                  <a:srgbClr val="000000"/>
                </a:solidFill>
              </a:rPr>
              <a:t>we continue to advance “One University” </a:t>
            </a:r>
            <a:r>
              <a:rPr lang="en-US" sz="1500" dirty="0" smtClean="0">
                <a:solidFill>
                  <a:srgbClr val="000000"/>
                </a:solidFill>
              </a:rPr>
              <a:t>[whole-of-NDU] initiatives </a:t>
            </a:r>
            <a:r>
              <a:rPr lang="en-US" sz="1500" dirty="0">
                <a:solidFill>
                  <a:srgbClr val="000000"/>
                </a:solidFill>
              </a:rPr>
              <a:t>at National Defense University, we will update the joint PME curriculum across the force to emphasize key leader attributes.  We will also explore how best to adapt our </a:t>
            </a:r>
            <a:r>
              <a:rPr lang="en-US" sz="1500" dirty="0" smtClean="0">
                <a:solidFill>
                  <a:srgbClr val="000000"/>
                </a:solidFill>
              </a:rPr>
              <a:t>learning </a:t>
            </a:r>
            <a:r>
              <a:rPr lang="en-US" sz="1500" dirty="0">
                <a:solidFill>
                  <a:srgbClr val="000000"/>
                </a:solidFill>
              </a:rPr>
              <a:t>institutions to serve a global Joint Force, evaluating degree </a:t>
            </a:r>
            <a:r>
              <a:rPr lang="en-US" sz="1500" dirty="0" smtClean="0">
                <a:solidFill>
                  <a:srgbClr val="000000"/>
                </a:solidFill>
              </a:rPr>
              <a:t>accreditation and distance-learning </a:t>
            </a:r>
            <a:r>
              <a:rPr lang="en-US" sz="1500" dirty="0">
                <a:solidFill>
                  <a:srgbClr val="000000"/>
                </a:solidFill>
              </a:rPr>
              <a:t>delivery methods</a:t>
            </a:r>
            <a:r>
              <a:rPr lang="en-US" sz="1500" dirty="0" smtClean="0">
                <a:solidFill>
                  <a:srgbClr val="000000"/>
                </a:solidFill>
              </a:rPr>
              <a:t>.</a:t>
            </a:r>
          </a:p>
          <a:p>
            <a:pPr algn="r" fontAlgn="base">
              <a:spcBef>
                <a:spcPct val="25000"/>
              </a:spcBef>
              <a:spcAft>
                <a:spcPct val="25000"/>
              </a:spcAft>
            </a:pPr>
            <a:r>
              <a:rPr lang="en-US" sz="900" i="1" dirty="0" smtClean="0">
                <a:solidFill>
                  <a:srgbClr val="000000"/>
                </a:solidFill>
              </a:rPr>
              <a:t>-18</a:t>
            </a:r>
            <a:r>
              <a:rPr lang="en-US" sz="900" i="1" baseline="30000" dirty="0" smtClean="0">
                <a:solidFill>
                  <a:srgbClr val="000000"/>
                </a:solidFill>
              </a:rPr>
              <a:t>th</a:t>
            </a:r>
            <a:r>
              <a:rPr lang="en-US" sz="900" i="1" dirty="0" smtClean="0">
                <a:solidFill>
                  <a:srgbClr val="000000"/>
                </a:solidFill>
              </a:rPr>
              <a:t> Chairman’s 2</a:t>
            </a:r>
            <a:r>
              <a:rPr lang="en-US" sz="900" i="1" baseline="30000" dirty="0" smtClean="0">
                <a:solidFill>
                  <a:srgbClr val="000000"/>
                </a:solidFill>
              </a:rPr>
              <a:t>nd</a:t>
            </a:r>
            <a:r>
              <a:rPr lang="en-US" sz="900" i="1" dirty="0" smtClean="0">
                <a:solidFill>
                  <a:srgbClr val="000000"/>
                </a:solidFill>
              </a:rPr>
              <a:t> term Strategic Direction to the Joint Force</a:t>
            </a:r>
          </a:p>
        </p:txBody>
      </p:sp>
      <p:pic>
        <p:nvPicPr>
          <p:cNvPr id="1033"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58" b="28201"/>
          <a:stretch/>
        </p:blipFill>
        <p:spPr bwMode="auto">
          <a:xfrm>
            <a:off x="270640" y="4751909"/>
            <a:ext cx="2381110" cy="1650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05129" y="1369751"/>
            <a:ext cx="4718491" cy="1031051"/>
          </a:xfrm>
          <a:prstGeom prst="rect">
            <a:avLst/>
          </a:prstGeom>
          <a:noFill/>
        </p:spPr>
        <p:txBody>
          <a:bodyPr wrap="square" rtlCol="0" anchor="ctr">
            <a:spAutoFit/>
          </a:bodyPr>
          <a:lstStyle/>
          <a:p>
            <a:pPr algn="ctr"/>
            <a:r>
              <a:rPr lang="en-US" sz="1700" b="1" dirty="0" smtClean="0">
                <a:solidFill>
                  <a:srgbClr val="000000"/>
                </a:solidFill>
              </a:rPr>
              <a:t>“Education is a fundamental pillar of </a:t>
            </a:r>
          </a:p>
          <a:p>
            <a:pPr algn="ctr"/>
            <a:r>
              <a:rPr lang="en-US" sz="1700" b="1" dirty="0" smtClean="0">
                <a:solidFill>
                  <a:srgbClr val="000000"/>
                </a:solidFill>
              </a:rPr>
              <a:t>leader development, but … education is only part of the solution”</a:t>
            </a:r>
          </a:p>
          <a:p>
            <a:pPr algn="ctr"/>
            <a:r>
              <a:rPr lang="en-US" sz="1000" b="1" dirty="0" smtClean="0">
                <a:solidFill>
                  <a:srgbClr val="000000"/>
                </a:solidFill>
              </a:rPr>
              <a:t>CJCS Guidance Memo 28 June 2013</a:t>
            </a:r>
            <a:endParaRPr lang="en-US" sz="1000" b="1" dirty="0">
              <a:solidFill>
                <a:srgbClr val="000000"/>
              </a:solidFill>
            </a:endParaRPr>
          </a:p>
        </p:txBody>
      </p:sp>
      <p:grpSp>
        <p:nvGrpSpPr>
          <p:cNvPr id="2" name="Group 1"/>
          <p:cNvGrpSpPr/>
          <p:nvPr/>
        </p:nvGrpSpPr>
        <p:grpSpPr>
          <a:xfrm>
            <a:off x="4226355" y="2362200"/>
            <a:ext cx="4718490" cy="4053114"/>
            <a:chOff x="4226355" y="2353660"/>
            <a:chExt cx="4718490" cy="4351940"/>
          </a:xfrm>
        </p:grpSpPr>
        <p:sp>
          <p:nvSpPr>
            <p:cNvPr id="14" name="Rectangle 13"/>
            <p:cNvSpPr/>
            <p:nvPr/>
          </p:nvSpPr>
          <p:spPr bwMode="auto">
            <a:xfrm>
              <a:off x="5263290" y="3758100"/>
              <a:ext cx="526889" cy="172098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ctr" fontAlgn="base"/>
              <a:r>
                <a:rPr lang="en-US" b="1" dirty="0">
                  <a:solidFill>
                    <a:srgbClr val="FFFFFF"/>
                  </a:solidFill>
                </a:rPr>
                <a:t>Education</a:t>
              </a:r>
            </a:p>
          </p:txBody>
        </p:sp>
        <p:sp>
          <p:nvSpPr>
            <p:cNvPr id="20" name="Rectangle 19"/>
            <p:cNvSpPr/>
            <p:nvPr/>
          </p:nvSpPr>
          <p:spPr bwMode="auto">
            <a:xfrm>
              <a:off x="6324818" y="3758100"/>
              <a:ext cx="526889" cy="172098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ctr" fontAlgn="base"/>
              <a:r>
                <a:rPr lang="en-US" b="1" dirty="0">
                  <a:solidFill>
                    <a:srgbClr val="FFFFFF"/>
                  </a:solidFill>
                </a:rPr>
                <a:t>Training</a:t>
              </a:r>
            </a:p>
          </p:txBody>
        </p:sp>
        <p:sp>
          <p:nvSpPr>
            <p:cNvPr id="21" name="Rectangle 20"/>
            <p:cNvSpPr/>
            <p:nvPr/>
          </p:nvSpPr>
          <p:spPr bwMode="auto">
            <a:xfrm>
              <a:off x="7386346" y="3740245"/>
              <a:ext cx="526889" cy="172098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vert270" wrap="none" lIns="0" tIns="0" rIns="0" bIns="0" numCol="1" spcCol="0" rtlCol="0" fromWordArt="0" anchor="ctr" anchorCtr="0" forceAA="0" compatLnSpc="1">
              <a:prstTxWarp prst="textNoShape">
                <a:avLst/>
              </a:prstTxWarp>
              <a:noAutofit/>
            </a:bodyPr>
            <a:lstStyle/>
            <a:p>
              <a:pPr algn="ctr" fontAlgn="base">
                <a:lnSpc>
                  <a:spcPct val="90000"/>
                </a:lnSpc>
              </a:pPr>
              <a:r>
                <a:rPr lang="en-US" b="1" dirty="0" smtClean="0">
                  <a:solidFill>
                    <a:srgbClr val="FFFFFF"/>
                  </a:solidFill>
                </a:rPr>
                <a:t>Professional </a:t>
              </a:r>
              <a:br>
                <a:rPr lang="en-US" b="1" dirty="0" smtClean="0">
                  <a:solidFill>
                    <a:srgbClr val="FFFFFF"/>
                  </a:solidFill>
                </a:rPr>
              </a:br>
              <a:r>
                <a:rPr lang="en-US" b="1" dirty="0" smtClean="0">
                  <a:solidFill>
                    <a:srgbClr val="FFFFFF"/>
                  </a:solidFill>
                </a:rPr>
                <a:t>Experience</a:t>
              </a:r>
              <a:endParaRPr lang="en-US" b="1" dirty="0">
                <a:solidFill>
                  <a:srgbClr val="FFFFFF"/>
                </a:solidFill>
              </a:endParaRPr>
            </a:p>
          </p:txBody>
        </p:sp>
        <p:sp>
          <p:nvSpPr>
            <p:cNvPr id="22" name="Rectangle 21"/>
            <p:cNvSpPr/>
            <p:nvPr/>
          </p:nvSpPr>
          <p:spPr bwMode="auto">
            <a:xfrm rot="5400000">
              <a:off x="6532034" y="1988152"/>
              <a:ext cx="107128" cy="3369775"/>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endParaRPr lang="en-US" sz="2000" b="1">
                <a:solidFill>
                  <a:srgbClr val="000000"/>
                </a:solidFill>
              </a:endParaRPr>
            </a:p>
          </p:txBody>
        </p:sp>
        <p:sp>
          <p:nvSpPr>
            <p:cNvPr id="23" name="Rectangle 22"/>
            <p:cNvSpPr/>
            <p:nvPr/>
          </p:nvSpPr>
          <p:spPr bwMode="auto">
            <a:xfrm rot="5400000">
              <a:off x="6532033" y="4145301"/>
              <a:ext cx="107128" cy="2838439"/>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endParaRPr lang="en-US" sz="2000" b="1">
                <a:solidFill>
                  <a:srgbClr val="000000"/>
                </a:solidFill>
              </a:endParaRPr>
            </a:p>
          </p:txBody>
        </p:sp>
        <p:sp>
          <p:nvSpPr>
            <p:cNvPr id="27" name="Isosceles Triangle 26"/>
            <p:cNvSpPr/>
            <p:nvPr/>
          </p:nvSpPr>
          <p:spPr bwMode="auto">
            <a:xfrm>
              <a:off x="4608031" y="2353660"/>
              <a:ext cx="3955137" cy="1218935"/>
            </a:xfrm>
            <a:prstGeom prst="triangle">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fontAlgn="base"/>
              <a:r>
                <a:rPr lang="en-US" sz="2600" b="1" dirty="0">
                  <a:solidFill>
                    <a:srgbClr val="FFFFFF"/>
                  </a:solidFill>
                </a:rPr>
                <a:t>Strategic</a:t>
              </a:r>
              <a:br>
                <a:rPr lang="en-US" sz="2600" b="1" dirty="0">
                  <a:solidFill>
                    <a:srgbClr val="FFFFFF"/>
                  </a:solidFill>
                </a:rPr>
              </a:br>
              <a:r>
                <a:rPr lang="en-US" sz="2600" b="1" dirty="0">
                  <a:solidFill>
                    <a:srgbClr val="FFFFFF"/>
                  </a:solidFill>
                </a:rPr>
                <a:t>Leadership</a:t>
              </a:r>
            </a:p>
          </p:txBody>
        </p:sp>
        <p:sp>
          <p:nvSpPr>
            <p:cNvPr id="29" name="Rectangle 28"/>
            <p:cNvSpPr/>
            <p:nvPr/>
          </p:nvSpPr>
          <p:spPr bwMode="auto">
            <a:xfrm>
              <a:off x="5079502" y="5661947"/>
              <a:ext cx="3017520" cy="22497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1" compatLnSpc="1">
              <a:prstTxWarp prst="textNoShape">
                <a:avLst/>
              </a:prstTxWarp>
            </a:bodyPr>
            <a:lstStyle/>
            <a:p>
              <a:pPr algn="ctr" fontAlgn="base"/>
              <a:r>
                <a:rPr lang="en-US" sz="1600" b="1" dirty="0" smtClean="0">
                  <a:solidFill>
                    <a:srgbClr val="FFFFFF"/>
                  </a:solidFill>
                </a:rPr>
                <a:t>Resiliency</a:t>
              </a:r>
            </a:p>
          </p:txBody>
        </p:sp>
        <p:sp>
          <p:nvSpPr>
            <p:cNvPr id="30" name="Rectangle 29"/>
            <p:cNvSpPr/>
            <p:nvPr/>
          </p:nvSpPr>
          <p:spPr bwMode="auto">
            <a:xfrm>
              <a:off x="4532390" y="6211791"/>
              <a:ext cx="4106420" cy="22497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fontAlgn="base"/>
              <a:r>
                <a:rPr lang="en-US" sz="1600" b="1" dirty="0" smtClean="0">
                  <a:solidFill>
                    <a:srgbClr val="FFFFFF"/>
                  </a:solidFill>
                </a:rPr>
                <a:t>JPME II</a:t>
              </a:r>
            </a:p>
          </p:txBody>
        </p:sp>
        <p:sp>
          <p:nvSpPr>
            <p:cNvPr id="31" name="Rectangle 30"/>
            <p:cNvSpPr/>
            <p:nvPr/>
          </p:nvSpPr>
          <p:spPr bwMode="auto">
            <a:xfrm>
              <a:off x="4226355" y="6480626"/>
              <a:ext cx="4718490" cy="22497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algn="ctr" fontAlgn="base"/>
              <a:r>
                <a:rPr lang="en-US" sz="1600" b="1" dirty="0" smtClean="0">
                  <a:solidFill>
                    <a:srgbClr val="FFFFFF"/>
                  </a:solidFill>
                </a:rPr>
                <a:t>Character, Ethics, Profession of Arms</a:t>
              </a:r>
            </a:p>
          </p:txBody>
        </p:sp>
        <p:sp>
          <p:nvSpPr>
            <p:cNvPr id="16" name="Rectangle 15"/>
            <p:cNvSpPr/>
            <p:nvPr/>
          </p:nvSpPr>
          <p:spPr bwMode="auto">
            <a:xfrm>
              <a:off x="4835107" y="5942957"/>
              <a:ext cx="3506309" cy="224974"/>
            </a:xfrm>
            <a:prstGeom prst="rect">
              <a:avLst/>
            </a:prstGeom>
            <a:gradFill>
              <a:gsLst>
                <a:gs pos="0">
                  <a:srgbClr val="58267E"/>
                </a:gs>
                <a:gs pos="50000">
                  <a:srgbClr val="7030A0"/>
                </a:gs>
                <a:gs pos="100000">
                  <a:srgbClr val="58267E"/>
                </a:gs>
              </a:gsLst>
              <a:lin ang="10800000" scaled="1"/>
            </a:gra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1" compatLnSpc="1">
              <a:prstTxWarp prst="textNoShape">
                <a:avLst/>
              </a:prstTxWarp>
            </a:bodyPr>
            <a:lstStyle/>
            <a:p>
              <a:pPr algn="ctr" fontAlgn="base"/>
              <a:r>
                <a:rPr lang="en-US" sz="1600" b="1" dirty="0" smtClean="0">
                  <a:solidFill>
                    <a:srgbClr val="FFFFFF"/>
                  </a:solidFill>
                </a:rPr>
                <a:t>Lessons to be Learned from War</a:t>
              </a:r>
            </a:p>
          </p:txBody>
        </p:sp>
      </p:grpSp>
      <p:sp>
        <p:nvSpPr>
          <p:cNvPr id="3" name="Slide Number Placeholder 2"/>
          <p:cNvSpPr>
            <a:spLocks noGrp="1"/>
          </p:cNvSpPr>
          <p:nvPr>
            <p:ph type="sldNum" sz="quarter" idx="11"/>
          </p:nvPr>
        </p:nvSpPr>
        <p:spPr/>
        <p:txBody>
          <a:bodyPr/>
          <a:lstStyle/>
          <a:p>
            <a:pPr fontAlgn="base">
              <a:spcBef>
                <a:spcPct val="0"/>
              </a:spcBef>
              <a:spcAft>
                <a:spcPct val="0"/>
              </a:spcAft>
              <a:defRPr/>
            </a:pPr>
            <a:fld id="{A7E263BA-754C-4F27-B62A-E4A8358C2560}"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3581098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What Transforms?</a:t>
            </a:r>
          </a:p>
        </p:txBody>
      </p:sp>
      <p:sp>
        <p:nvSpPr>
          <p:cNvPr id="6" name="Content Placeholder 1"/>
          <p:cNvSpPr txBox="1">
            <a:spLocks/>
          </p:cNvSpPr>
          <p:nvPr/>
        </p:nvSpPr>
        <p:spPr>
          <a:xfrm>
            <a:off x="228600" y="1066800"/>
            <a:ext cx="8686800" cy="5029200"/>
          </a:xfrm>
          <a:prstGeom prst="rect">
            <a:avLst/>
          </a:prstGeom>
        </p:spPr>
        <p:txBody>
          <a:bodyPr vert="horz" lIns="91440" tIns="45720" rIns="91440" bIns="45720" rtlCol="0" anchor="b">
            <a:noAutofit/>
          </a:bodyPr>
          <a:lstStyle>
            <a:lvl1pPr marL="0" indent="0" algn="l" rtl="0" eaLnBrk="0" fontAlgn="base" hangingPunct="0">
              <a:lnSpc>
                <a:spcPct val="85000"/>
              </a:lnSpc>
              <a:spcBef>
                <a:spcPct val="50000"/>
              </a:spcBef>
              <a:spcAft>
                <a:spcPct val="35000"/>
              </a:spcAft>
              <a:buSzPct val="90000"/>
              <a:buFont typeface="Wingdings" pitchFamily="2" charset="2"/>
              <a:buNone/>
              <a:defRPr sz="2000" b="1">
                <a:solidFill>
                  <a:schemeClr val="tx1"/>
                </a:solidFill>
                <a:latin typeface="+mn-lt"/>
                <a:ea typeface="+mn-ea"/>
                <a:cs typeface="+mn-cs"/>
              </a:defRPr>
            </a:lvl1pPr>
            <a:lvl2pPr marL="457200" indent="0" algn="l" rtl="0" eaLnBrk="0" fontAlgn="base" hangingPunct="0">
              <a:lnSpc>
                <a:spcPct val="85000"/>
              </a:lnSpc>
              <a:spcBef>
                <a:spcPct val="35000"/>
              </a:spcBef>
              <a:spcAft>
                <a:spcPct val="35000"/>
              </a:spcAft>
              <a:buFont typeface="Arial" pitchFamily="34" charset="0"/>
              <a:buNone/>
              <a:defRPr sz="1800">
                <a:solidFill>
                  <a:schemeClr val="tx1"/>
                </a:solidFill>
                <a:latin typeface="+mn-lt"/>
              </a:defRPr>
            </a:lvl2pPr>
            <a:lvl3pPr marL="914400" indent="0" algn="l" rtl="0" eaLnBrk="0" fontAlgn="base" hangingPunct="0">
              <a:lnSpc>
                <a:spcPct val="85000"/>
              </a:lnSpc>
              <a:spcBef>
                <a:spcPct val="35000"/>
              </a:spcBef>
              <a:spcAft>
                <a:spcPct val="35000"/>
              </a:spcAft>
              <a:buSzPct val="50000"/>
              <a:buFont typeface="Wingdings" pitchFamily="2" charset="2"/>
              <a:buNone/>
              <a:defRPr sz="1600">
                <a:solidFill>
                  <a:schemeClr val="tx1"/>
                </a:solidFill>
                <a:latin typeface="+mn-lt"/>
              </a:defRPr>
            </a:lvl3pPr>
            <a:lvl4pPr marL="1371600" indent="0" algn="l" rtl="0" eaLnBrk="0" fontAlgn="base" hangingPunct="0">
              <a:lnSpc>
                <a:spcPct val="85000"/>
              </a:lnSpc>
              <a:spcBef>
                <a:spcPct val="35000"/>
              </a:spcBef>
              <a:spcAft>
                <a:spcPct val="35000"/>
              </a:spcAft>
              <a:buSzPct val="80000"/>
              <a:buFont typeface="Arial Narrow" pitchFamily="34" charset="0"/>
              <a:buNone/>
              <a:defRPr sz="1400">
                <a:solidFill>
                  <a:schemeClr val="tx1"/>
                </a:solidFill>
                <a:latin typeface="+mn-lt"/>
              </a:defRPr>
            </a:lvl4pPr>
            <a:lvl5pPr marL="1828800" indent="0" algn="l" rtl="0" eaLnBrk="0" fontAlgn="base" hangingPunct="0">
              <a:lnSpc>
                <a:spcPct val="85000"/>
              </a:lnSpc>
              <a:spcBef>
                <a:spcPct val="35000"/>
              </a:spcBef>
              <a:spcAft>
                <a:spcPct val="35000"/>
              </a:spcAft>
              <a:buFont typeface="Wingdings" pitchFamily="2" charset="2"/>
              <a:buNone/>
              <a:defRPr sz="1400">
                <a:solidFill>
                  <a:schemeClr val="tx1"/>
                </a:solidFill>
                <a:latin typeface="+mn-lt"/>
              </a:defRPr>
            </a:lvl5pPr>
            <a:lvl6pPr marL="2286000" indent="0" algn="l" rtl="0" fontAlgn="base">
              <a:lnSpc>
                <a:spcPct val="85000"/>
              </a:lnSpc>
              <a:spcBef>
                <a:spcPct val="35000"/>
              </a:spcBef>
              <a:spcAft>
                <a:spcPct val="35000"/>
              </a:spcAft>
              <a:buFont typeface="Wingdings" pitchFamily="2" charset="2"/>
              <a:buNone/>
              <a:defRPr sz="1400">
                <a:solidFill>
                  <a:schemeClr val="tx1"/>
                </a:solidFill>
                <a:latin typeface="+mn-lt"/>
              </a:defRPr>
            </a:lvl6pPr>
            <a:lvl7pPr marL="2743200" indent="0" algn="l" rtl="0" fontAlgn="base">
              <a:lnSpc>
                <a:spcPct val="85000"/>
              </a:lnSpc>
              <a:spcBef>
                <a:spcPct val="35000"/>
              </a:spcBef>
              <a:spcAft>
                <a:spcPct val="35000"/>
              </a:spcAft>
              <a:buFont typeface="Wingdings" pitchFamily="2" charset="2"/>
              <a:buNone/>
              <a:defRPr sz="1400">
                <a:solidFill>
                  <a:schemeClr val="tx1"/>
                </a:solidFill>
                <a:latin typeface="+mn-lt"/>
              </a:defRPr>
            </a:lvl7pPr>
            <a:lvl8pPr marL="3200400" indent="0" algn="l" rtl="0" fontAlgn="base">
              <a:lnSpc>
                <a:spcPct val="85000"/>
              </a:lnSpc>
              <a:spcBef>
                <a:spcPct val="35000"/>
              </a:spcBef>
              <a:spcAft>
                <a:spcPct val="35000"/>
              </a:spcAft>
              <a:buFont typeface="Wingdings" pitchFamily="2" charset="2"/>
              <a:buNone/>
              <a:defRPr sz="1400">
                <a:solidFill>
                  <a:schemeClr val="tx1"/>
                </a:solidFill>
                <a:latin typeface="+mn-lt"/>
              </a:defRPr>
            </a:lvl8pPr>
            <a:lvl9pPr marL="3657600" indent="0" algn="l" rtl="0" fontAlgn="base">
              <a:lnSpc>
                <a:spcPct val="85000"/>
              </a:lnSpc>
              <a:spcBef>
                <a:spcPct val="35000"/>
              </a:spcBef>
              <a:spcAft>
                <a:spcPct val="35000"/>
              </a:spcAft>
              <a:buFont typeface="Wingdings" pitchFamily="2" charset="2"/>
              <a:buNone/>
              <a:defRPr sz="1400">
                <a:solidFill>
                  <a:schemeClr val="tx1"/>
                </a:solidFill>
                <a:latin typeface="+mn-lt"/>
              </a:defRPr>
            </a:lvl9pPr>
          </a:lstStyle>
          <a:p>
            <a:pPr>
              <a:lnSpc>
                <a:spcPct val="100000"/>
              </a:lnSpc>
              <a:spcBef>
                <a:spcPts val="0"/>
              </a:spcBef>
              <a:spcAft>
                <a:spcPts val="0"/>
              </a:spcAft>
            </a:pPr>
            <a:r>
              <a:rPr lang="en-US" sz="3200" b="0" dirty="0" smtClean="0">
                <a:latin typeface="Calibri"/>
                <a:cs typeface="Calibri"/>
              </a:rPr>
              <a:t>Strategic Plan Goal 4:</a:t>
            </a:r>
          </a:p>
          <a:p>
            <a:pPr>
              <a:lnSpc>
                <a:spcPct val="100000"/>
              </a:lnSpc>
              <a:spcBef>
                <a:spcPts val="0"/>
              </a:spcBef>
              <a:spcAft>
                <a:spcPts val="0"/>
              </a:spcAft>
            </a:pPr>
            <a:r>
              <a:rPr lang="en-US" sz="3200" b="0" i="1" dirty="0" smtClean="0">
                <a:latin typeface="Calibri"/>
                <a:cs typeface="Calibri"/>
              </a:rPr>
              <a:t>National Defense University evolves and reforms the processes, practices, structures, organization, and culture to foster institutional collaboration and integration.</a:t>
            </a:r>
          </a:p>
          <a:p>
            <a:pPr marL="457200" indent="-457200">
              <a:lnSpc>
                <a:spcPct val="100000"/>
              </a:lnSpc>
              <a:spcBef>
                <a:spcPts val="0"/>
              </a:spcBef>
              <a:spcAft>
                <a:spcPts val="0"/>
              </a:spcAft>
              <a:buFont typeface="Arial"/>
              <a:buChar char="•"/>
            </a:pPr>
            <a:r>
              <a:rPr lang="en-US" sz="3200" b="0" dirty="0" smtClean="0">
                <a:latin typeface="Calibri"/>
                <a:cs typeface="Calibri"/>
              </a:rPr>
              <a:t>Student-centric</a:t>
            </a:r>
          </a:p>
          <a:p>
            <a:pPr marL="457200" indent="-457200">
              <a:lnSpc>
                <a:spcPct val="100000"/>
              </a:lnSpc>
              <a:spcBef>
                <a:spcPts val="0"/>
              </a:spcBef>
              <a:spcAft>
                <a:spcPts val="0"/>
              </a:spcAft>
              <a:buFont typeface="Arial"/>
              <a:buChar char="•"/>
            </a:pPr>
            <a:r>
              <a:rPr lang="en-US" sz="3200" b="0" dirty="0" smtClean="0">
                <a:latin typeface="Calibri"/>
                <a:cs typeface="Calibri"/>
              </a:rPr>
              <a:t>Better Integration on Leader Continuum</a:t>
            </a:r>
          </a:p>
          <a:p>
            <a:pPr marL="457200" indent="-457200">
              <a:lnSpc>
                <a:spcPct val="100000"/>
              </a:lnSpc>
              <a:spcBef>
                <a:spcPts val="0"/>
              </a:spcBef>
              <a:spcAft>
                <a:spcPts val="0"/>
              </a:spcAft>
              <a:buFont typeface="Arial"/>
              <a:buChar char="•"/>
            </a:pPr>
            <a:r>
              <a:rPr lang="en-US" sz="3200" b="0" dirty="0" smtClean="0">
                <a:latin typeface="Calibri"/>
                <a:cs typeface="Calibri"/>
              </a:rPr>
              <a:t>Common Academic Calendar</a:t>
            </a:r>
          </a:p>
          <a:p>
            <a:pPr marL="457200" indent="-457200">
              <a:lnSpc>
                <a:spcPct val="100000"/>
              </a:lnSpc>
              <a:spcBef>
                <a:spcPts val="0"/>
              </a:spcBef>
              <a:spcAft>
                <a:spcPts val="0"/>
              </a:spcAft>
              <a:buFont typeface="Arial"/>
              <a:buChar char="•"/>
            </a:pPr>
            <a:r>
              <a:rPr lang="en-US" sz="3200" b="0" dirty="0" smtClean="0">
                <a:latin typeface="Calibri"/>
                <a:cs typeface="Calibri"/>
              </a:rPr>
              <a:t>University Approach to Curriculum Development</a:t>
            </a:r>
          </a:p>
        </p:txBody>
      </p:sp>
    </p:spTree>
    <p:extLst>
      <p:ext uri="{BB962C8B-B14F-4D97-AF65-F5344CB8AC3E}">
        <p14:creationId xmlns:p14="http://schemas.microsoft.com/office/powerpoint/2010/main" val="305399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2014-15 Delivery Changes</a:t>
            </a:r>
          </a:p>
        </p:txBody>
      </p:sp>
      <p:sp>
        <p:nvSpPr>
          <p:cNvPr id="4" name="Right Arrow 3"/>
          <p:cNvSpPr/>
          <p:nvPr/>
        </p:nvSpPr>
        <p:spPr bwMode="auto">
          <a:xfrm>
            <a:off x="1579057" y="5744082"/>
            <a:ext cx="6984308" cy="356343"/>
          </a:xfrm>
          <a:prstGeom prst="rightArrow">
            <a:avLst>
              <a:gd name="adj1" fmla="val 38565"/>
              <a:gd name="adj2" fmla="val 7858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45720" tIns="45720" rIns="45720" bIns="45720" numCol="1" rtlCol="0" anchor="t" anchorCtr="0" compatLnSpc="1">
            <a:prstTxWarp prst="textNoShape">
              <a:avLst/>
            </a:prstTxWarp>
          </a:bodyPr>
          <a:lstStyle/>
          <a:p>
            <a:pPr marL="0" marR="0" indent="0" algn="ctr" defTabSz="914400" rtl="0" eaLnBrk="1" fontAlgn="base" latinLnBrk="0" hangingPunct="1">
              <a:lnSpc>
                <a:spcPct val="85000"/>
              </a:lnSpc>
              <a:spcBef>
                <a:spcPct val="25000"/>
              </a:spcBef>
              <a:spcAft>
                <a:spcPct val="25000"/>
              </a:spcAft>
              <a:buClrTx/>
              <a:buSzTx/>
              <a:buFontTx/>
              <a:buNone/>
              <a:tabLst/>
            </a:pPr>
            <a:endPara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mj-lt"/>
            </a:endParaRPr>
          </a:p>
        </p:txBody>
      </p:sp>
      <p:sp>
        <p:nvSpPr>
          <p:cNvPr id="5" name="U-Turn Arrow 4"/>
          <p:cNvSpPr/>
          <p:nvPr/>
        </p:nvSpPr>
        <p:spPr bwMode="auto">
          <a:xfrm rot="5400000">
            <a:off x="4178300" y="-1993902"/>
            <a:ext cx="838200" cy="8483603"/>
          </a:xfrm>
          <a:prstGeom prst="uturnArrow">
            <a:avLst>
              <a:gd name="adj1" fmla="val 13495"/>
              <a:gd name="adj2" fmla="val 16633"/>
              <a:gd name="adj3" fmla="val 22908"/>
              <a:gd name="adj4" fmla="val 25635"/>
              <a:gd name="adj5" fmla="val 670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45720" tIns="45720" rIns="45720" bIns="45720" numCol="1" rtlCol="0" anchor="t" anchorCtr="0" compatLnSpc="1">
            <a:prstTxWarp prst="textNoShape">
              <a:avLst/>
            </a:prstTxWarp>
          </a:bodyPr>
          <a:lstStyle/>
          <a:p>
            <a:pPr marL="0" marR="0" indent="0" algn="ctr" defTabSz="914400" rtl="0" eaLnBrk="1" fontAlgn="base" latinLnBrk="0" hangingPunct="1">
              <a:lnSpc>
                <a:spcPct val="85000"/>
              </a:lnSpc>
              <a:spcBef>
                <a:spcPct val="25000"/>
              </a:spcBef>
              <a:spcAft>
                <a:spcPct val="25000"/>
              </a:spcAft>
              <a:buClrTx/>
              <a:buSzTx/>
              <a:buFontTx/>
              <a:buNone/>
              <a:tabLst/>
            </a:pPr>
            <a:endPara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mj-lt"/>
            </a:endParaRPr>
          </a:p>
        </p:txBody>
      </p:sp>
      <p:sp>
        <p:nvSpPr>
          <p:cNvPr id="6" name="U-Turn Arrow 5"/>
          <p:cNvSpPr/>
          <p:nvPr/>
        </p:nvSpPr>
        <p:spPr bwMode="auto">
          <a:xfrm rot="5400000">
            <a:off x="4338289" y="823521"/>
            <a:ext cx="1527871" cy="7473948"/>
          </a:xfrm>
          <a:prstGeom prst="uturnArrow">
            <a:avLst>
              <a:gd name="adj1" fmla="val 7405"/>
              <a:gd name="adj2" fmla="val 6904"/>
              <a:gd name="adj3" fmla="val 13477"/>
              <a:gd name="adj4" fmla="val 33020"/>
              <a:gd name="adj5" fmla="val 6726"/>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45720" tIns="45720" rIns="45720" bIns="45720" numCol="1" rtlCol="0" anchor="t" anchorCtr="0" compatLnSpc="1">
            <a:prstTxWarp prst="textNoShape">
              <a:avLst/>
            </a:prstTxWarp>
          </a:bodyPr>
          <a:lstStyle/>
          <a:p>
            <a:pPr marL="0" marR="0" indent="0" algn="ctr" defTabSz="914400" rtl="0" eaLnBrk="1" fontAlgn="base" latinLnBrk="0" hangingPunct="1">
              <a:lnSpc>
                <a:spcPct val="85000"/>
              </a:lnSpc>
              <a:spcBef>
                <a:spcPct val="25000"/>
              </a:spcBef>
              <a:spcAft>
                <a:spcPct val="25000"/>
              </a:spcAft>
              <a:buClrTx/>
              <a:buSzTx/>
              <a:buFontTx/>
              <a:buNone/>
              <a:tabLst/>
            </a:pPr>
            <a:endPara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mj-lt"/>
            </a:endParaRPr>
          </a:p>
        </p:txBody>
      </p:sp>
      <p:sp>
        <p:nvSpPr>
          <p:cNvPr id="7" name="U-Turn Arrow 6"/>
          <p:cNvSpPr/>
          <p:nvPr/>
        </p:nvSpPr>
        <p:spPr bwMode="auto">
          <a:xfrm rot="5400000" flipV="1">
            <a:off x="4003980" y="1870293"/>
            <a:ext cx="826634" cy="7491094"/>
          </a:xfrm>
          <a:prstGeom prst="uturnArrow">
            <a:avLst>
              <a:gd name="adj1" fmla="val 17771"/>
              <a:gd name="adj2" fmla="val 17537"/>
              <a:gd name="adj3" fmla="val 31447"/>
              <a:gd name="adj4" fmla="val 33020"/>
              <a:gd name="adj5" fmla="val 9434"/>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45720" tIns="45720" rIns="45720" bIns="45720" numCol="1" rtlCol="0" anchor="t" anchorCtr="0" compatLnSpc="1">
            <a:prstTxWarp prst="textNoShape">
              <a:avLst/>
            </a:prstTxWarp>
          </a:bodyPr>
          <a:lstStyle/>
          <a:p>
            <a:pPr marL="0" marR="0" indent="0" algn="ctr" defTabSz="914400" rtl="0" eaLnBrk="1" fontAlgn="base" latinLnBrk="0" hangingPunct="1">
              <a:lnSpc>
                <a:spcPct val="85000"/>
              </a:lnSpc>
              <a:spcBef>
                <a:spcPct val="25000"/>
              </a:spcBef>
              <a:spcAft>
                <a:spcPct val="25000"/>
              </a:spcAft>
              <a:buClrTx/>
              <a:buSzTx/>
              <a:buFontTx/>
              <a:buNone/>
              <a:tabLst/>
            </a:pPr>
            <a:endPara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mj-lt"/>
            </a:endParaRPr>
          </a:p>
        </p:txBody>
      </p:sp>
      <p:sp>
        <p:nvSpPr>
          <p:cNvPr id="8" name="Rounded Rectangle 7"/>
          <p:cNvSpPr/>
          <p:nvPr/>
        </p:nvSpPr>
        <p:spPr>
          <a:xfrm>
            <a:off x="3505201" y="1565933"/>
            <a:ext cx="3810000" cy="713072"/>
          </a:xfrm>
          <a:prstGeom prst="roundRect">
            <a:avLst/>
          </a:prstGeom>
          <a:ln>
            <a:solidFill>
              <a:srgbClr val="A6A6A6"/>
            </a:solidFill>
          </a:ln>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4437" tIns="20003" rIns="434432" bIns="20003" numCol="1" spcCol="1270" anchor="ctr" anchorCtr="0">
            <a:noAutofit/>
          </a:bodyPr>
          <a:lstStyle/>
          <a:p>
            <a:pPr algn="ctr"/>
            <a:r>
              <a:rPr lang="en-US" b="1" dirty="0" smtClean="0">
                <a:solidFill>
                  <a:schemeClr val="tx1"/>
                </a:solidFill>
                <a:latin typeface="+mj-lt"/>
              </a:rPr>
              <a:t>Planning </a:t>
            </a:r>
            <a:r>
              <a:rPr lang="en-US" b="1" dirty="0">
                <a:solidFill>
                  <a:schemeClr val="tx1"/>
                </a:solidFill>
                <a:latin typeface="+mj-lt"/>
              </a:rPr>
              <a:t> </a:t>
            </a:r>
            <a:r>
              <a:rPr lang="en-US" b="1" dirty="0" smtClean="0">
                <a:solidFill>
                  <a:schemeClr val="tx1"/>
                </a:solidFill>
                <a:latin typeface="+mj-lt"/>
              </a:rPr>
              <a:t>&amp; Assessment</a:t>
            </a:r>
            <a:endParaRPr lang="en-US" dirty="0">
              <a:solidFill>
                <a:schemeClr val="tx1"/>
              </a:solidFill>
              <a:latin typeface="+mj-lt"/>
            </a:endParaRPr>
          </a:p>
          <a:p>
            <a:pPr algn="ctr"/>
            <a:r>
              <a:rPr lang="en-US" sz="1300" dirty="0" smtClean="0">
                <a:solidFill>
                  <a:schemeClr val="tx1"/>
                </a:solidFill>
                <a:latin typeface="+mj-lt"/>
              </a:rPr>
              <a:t>Develop the individual </a:t>
            </a:r>
            <a:r>
              <a:rPr lang="en-US" sz="1300" dirty="0">
                <a:solidFill>
                  <a:schemeClr val="tx1"/>
                </a:solidFill>
                <a:latin typeface="+mj-lt"/>
              </a:rPr>
              <a:t>student assessment and </a:t>
            </a:r>
            <a:r>
              <a:rPr lang="en-US" sz="1300" dirty="0" smtClean="0">
                <a:solidFill>
                  <a:schemeClr val="tx1"/>
                </a:solidFill>
                <a:latin typeface="+mj-lt"/>
              </a:rPr>
              <a:t>learning plan  </a:t>
            </a:r>
            <a:endParaRPr lang="en-US" sz="1300" dirty="0">
              <a:solidFill>
                <a:schemeClr val="tx1"/>
              </a:solidFill>
              <a:latin typeface="+mj-lt"/>
            </a:endParaRPr>
          </a:p>
        </p:txBody>
      </p:sp>
      <p:sp>
        <p:nvSpPr>
          <p:cNvPr id="9" name="Rounded Rectangle 8"/>
          <p:cNvSpPr/>
          <p:nvPr/>
        </p:nvSpPr>
        <p:spPr>
          <a:xfrm>
            <a:off x="1507789" y="5459008"/>
            <a:ext cx="5883611" cy="941792"/>
          </a:xfrm>
          <a:prstGeom prst="roundRect">
            <a:avLst/>
          </a:prstGeom>
          <a:ln>
            <a:solidFill>
              <a:schemeClr val="bg1">
                <a:lumMod val="65000"/>
              </a:schemeClr>
            </a:solidFill>
          </a:ln>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0" tIns="18288" rIns="0" bIns="18288" numCol="1" spcCol="1270" anchor="ctr" anchorCtr="0">
            <a:noAutofit/>
          </a:bodyPr>
          <a:lstStyle/>
          <a:p>
            <a:pPr algn="ctr"/>
            <a:r>
              <a:rPr lang="en-US" b="1" dirty="0" smtClean="0">
                <a:solidFill>
                  <a:schemeClr val="tx1"/>
                </a:solidFill>
                <a:latin typeface="+mj-lt"/>
              </a:rPr>
              <a:t>Planning &amp; Assessment</a:t>
            </a:r>
          </a:p>
          <a:p>
            <a:r>
              <a:rPr lang="en-US" sz="1300" dirty="0">
                <a:solidFill>
                  <a:schemeClr val="tx1"/>
                </a:solidFill>
                <a:latin typeface="+mj-lt"/>
              </a:rPr>
              <a:t>	</a:t>
            </a:r>
            <a:r>
              <a:rPr lang="en-US" sz="1300" dirty="0" smtClean="0">
                <a:solidFill>
                  <a:schemeClr val="tx1"/>
                </a:solidFill>
                <a:latin typeface="+mj-lt"/>
              </a:rPr>
              <a:t>• Empirical </a:t>
            </a:r>
            <a:r>
              <a:rPr lang="en-US" sz="1300" dirty="0">
                <a:solidFill>
                  <a:schemeClr val="tx1"/>
                </a:solidFill>
                <a:latin typeface="+mj-lt"/>
              </a:rPr>
              <a:t>feedback from students, faculty and customers </a:t>
            </a:r>
            <a:endParaRPr lang="en-US" sz="1300" dirty="0" smtClean="0">
              <a:solidFill>
                <a:schemeClr val="tx1"/>
              </a:solidFill>
              <a:latin typeface="+mj-lt"/>
            </a:endParaRPr>
          </a:p>
          <a:p>
            <a:r>
              <a:rPr lang="en-US" sz="1300" dirty="0" smtClean="0">
                <a:solidFill>
                  <a:schemeClr val="tx1"/>
                </a:solidFill>
                <a:latin typeface="+mj-lt"/>
              </a:rPr>
              <a:t>	   for continuous </a:t>
            </a:r>
            <a:r>
              <a:rPr lang="en-US" sz="1300" dirty="0">
                <a:solidFill>
                  <a:schemeClr val="tx1"/>
                </a:solidFill>
                <a:latin typeface="+mj-lt"/>
              </a:rPr>
              <a:t>program </a:t>
            </a:r>
            <a:r>
              <a:rPr lang="en-US" sz="1300" dirty="0" smtClean="0">
                <a:solidFill>
                  <a:schemeClr val="tx1"/>
                </a:solidFill>
                <a:latin typeface="+mj-lt"/>
              </a:rPr>
              <a:t>improvement</a:t>
            </a:r>
          </a:p>
          <a:p>
            <a:r>
              <a:rPr lang="en-US" sz="1300" dirty="0" smtClean="0">
                <a:solidFill>
                  <a:schemeClr val="tx1"/>
                </a:solidFill>
                <a:latin typeface="+mj-lt"/>
              </a:rPr>
              <a:t>	• Graduate </a:t>
            </a:r>
            <a:r>
              <a:rPr lang="en-US" sz="1300" dirty="0">
                <a:solidFill>
                  <a:schemeClr val="tx1"/>
                </a:solidFill>
                <a:latin typeface="+mj-lt"/>
              </a:rPr>
              <a:t>life-long learning plan development</a:t>
            </a:r>
          </a:p>
        </p:txBody>
      </p:sp>
      <p:sp>
        <p:nvSpPr>
          <p:cNvPr id="10" name="Freeform 9"/>
          <p:cNvSpPr/>
          <p:nvPr/>
        </p:nvSpPr>
        <p:spPr>
          <a:xfrm>
            <a:off x="676324" y="3012601"/>
            <a:ext cx="7910798" cy="1726676"/>
          </a:xfrm>
          <a:custGeom>
            <a:avLst/>
            <a:gdLst>
              <a:gd name="connsiteX0" fmla="*/ 0 w 5091481"/>
              <a:gd name="connsiteY0" fmla="*/ 0 h 517124"/>
              <a:gd name="connsiteX1" fmla="*/ 4832919 w 5091481"/>
              <a:gd name="connsiteY1" fmla="*/ 0 h 517124"/>
              <a:gd name="connsiteX2" fmla="*/ 5091481 w 5091481"/>
              <a:gd name="connsiteY2" fmla="*/ 258562 h 517124"/>
              <a:gd name="connsiteX3" fmla="*/ 4832919 w 5091481"/>
              <a:gd name="connsiteY3" fmla="*/ 517124 h 517124"/>
              <a:gd name="connsiteX4" fmla="*/ 0 w 5091481"/>
              <a:gd name="connsiteY4" fmla="*/ 517124 h 517124"/>
              <a:gd name="connsiteX5" fmla="*/ 258562 w 5091481"/>
              <a:gd name="connsiteY5" fmla="*/ 258562 h 517124"/>
              <a:gd name="connsiteX6" fmla="*/ 0 w 5091481"/>
              <a:gd name="connsiteY6" fmla="*/ 0 h 5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1481" h="517124">
                <a:moveTo>
                  <a:pt x="0" y="0"/>
                </a:moveTo>
                <a:lnTo>
                  <a:pt x="4832919" y="0"/>
                </a:lnTo>
                <a:lnTo>
                  <a:pt x="5091481" y="258562"/>
                </a:lnTo>
                <a:lnTo>
                  <a:pt x="4832919" y="517124"/>
                </a:lnTo>
                <a:lnTo>
                  <a:pt x="0" y="517124"/>
                </a:lnTo>
                <a:lnTo>
                  <a:pt x="258562" y="258562"/>
                </a:lnTo>
                <a:lnTo>
                  <a:pt x="0" y="0"/>
                </a:lnTo>
                <a:close/>
              </a:path>
            </a:pathLst>
          </a:custGeom>
          <a:gradFill flip="none" rotWithShape="1">
            <a:gsLst>
              <a:gs pos="0">
                <a:srgbClr val="CC66FF"/>
              </a:gs>
              <a:gs pos="60000">
                <a:srgbClr val="58267E"/>
              </a:gs>
            </a:gsLst>
            <a:lin ang="0" scaled="1"/>
            <a:tileRect/>
          </a:gra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65760" tIns="21336" rIns="182880" bIns="21336" numCol="1" spcCol="1270" anchor="t" anchorCtr="0">
            <a:noAutofit/>
          </a:bodyPr>
          <a:lstStyle/>
          <a:p>
            <a:pPr lvl="0" algn="ctr" defTabSz="711200">
              <a:spcBef>
                <a:spcPct val="0"/>
              </a:spcBef>
              <a:spcAft>
                <a:spcPts val="600"/>
              </a:spcAft>
            </a:pPr>
            <a:endParaRPr lang="en-US" sz="1300" dirty="0">
              <a:latin typeface="+mj-lt"/>
            </a:endParaRPr>
          </a:p>
        </p:txBody>
      </p:sp>
      <p:sp>
        <p:nvSpPr>
          <p:cNvPr id="11" name="TextBox 10"/>
          <p:cNvSpPr txBox="1"/>
          <p:nvPr/>
        </p:nvSpPr>
        <p:spPr>
          <a:xfrm>
            <a:off x="2362386" y="3093539"/>
            <a:ext cx="4267014" cy="1646605"/>
          </a:xfrm>
          <a:prstGeom prst="rect">
            <a:avLst/>
          </a:prstGeom>
          <a:noFill/>
        </p:spPr>
        <p:txBody>
          <a:bodyPr wrap="square" rtlCol="0">
            <a:spAutoFit/>
          </a:bodyPr>
          <a:lstStyle/>
          <a:p>
            <a:pPr lvl="0" algn="ctr" defTabSz="711200">
              <a:spcBef>
                <a:spcPct val="0"/>
              </a:spcBef>
              <a:spcAft>
                <a:spcPts val="600"/>
              </a:spcAft>
            </a:pPr>
            <a:r>
              <a:rPr lang="en-US" b="1" dirty="0">
                <a:solidFill>
                  <a:schemeClr val="bg1"/>
                </a:solidFill>
                <a:cs typeface="Helvetica" panose="020B0604020202020204" pitchFamily="34" charset="0"/>
              </a:rPr>
              <a:t>Phase 2:</a:t>
            </a:r>
            <a:br>
              <a:rPr lang="en-US" b="1" dirty="0">
                <a:solidFill>
                  <a:schemeClr val="bg1"/>
                </a:solidFill>
                <a:cs typeface="Helvetica" panose="020B0604020202020204" pitchFamily="34" charset="0"/>
              </a:rPr>
            </a:br>
            <a:r>
              <a:rPr lang="en-US" sz="1300" b="1" dirty="0">
                <a:solidFill>
                  <a:schemeClr val="bg1"/>
                </a:solidFill>
                <a:cs typeface="Helvetica" panose="020B0604020202020204" pitchFamily="34" charset="0"/>
              </a:rPr>
              <a:t>College Core Curricula</a:t>
            </a:r>
          </a:p>
          <a:p>
            <a:pPr marL="1031875" lvl="2" indent="-117475">
              <a:buFont typeface="Arial" panose="020B0604020202020204" pitchFamily="34" charset="0"/>
              <a:buChar char="•"/>
            </a:pPr>
            <a:r>
              <a:rPr lang="en-US" sz="1300" dirty="0" smtClean="0">
                <a:solidFill>
                  <a:schemeClr val="bg1"/>
                </a:solidFill>
              </a:rPr>
              <a:t>Cyber </a:t>
            </a:r>
            <a:r>
              <a:rPr lang="en-US" sz="1300" dirty="0">
                <a:solidFill>
                  <a:schemeClr val="bg1"/>
                </a:solidFill>
              </a:rPr>
              <a:t>(</a:t>
            </a:r>
            <a:r>
              <a:rPr lang="en-US" sz="1300" dirty="0" err="1">
                <a:solidFill>
                  <a:schemeClr val="bg1"/>
                </a:solidFill>
              </a:rPr>
              <a:t>iCollege</a:t>
            </a:r>
            <a:r>
              <a:rPr lang="en-US" sz="1300" dirty="0">
                <a:solidFill>
                  <a:schemeClr val="bg1"/>
                </a:solidFill>
              </a:rPr>
              <a:t>)</a:t>
            </a:r>
          </a:p>
          <a:p>
            <a:pPr marL="1031875" lvl="2" indent="-117475">
              <a:buFont typeface="Arial" panose="020B0604020202020204" pitchFamily="34" charset="0"/>
              <a:buChar char="•"/>
            </a:pPr>
            <a:r>
              <a:rPr lang="en-US" sz="1300" dirty="0">
                <a:solidFill>
                  <a:schemeClr val="bg1"/>
                </a:solidFill>
              </a:rPr>
              <a:t>Irregular Warfare/CT (CISA)</a:t>
            </a:r>
          </a:p>
          <a:p>
            <a:pPr marL="1031875" lvl="2" indent="-117475">
              <a:buFont typeface="Arial" panose="020B0604020202020204" pitchFamily="34" charset="0"/>
              <a:buChar char="•"/>
            </a:pPr>
            <a:r>
              <a:rPr lang="en-US" sz="1300" dirty="0">
                <a:solidFill>
                  <a:schemeClr val="bg1"/>
                </a:solidFill>
              </a:rPr>
              <a:t>Joint Campaign Planning (JFSC)</a:t>
            </a:r>
          </a:p>
          <a:p>
            <a:pPr marL="1031875" lvl="2" indent="-117475">
              <a:buFont typeface="Arial" panose="020B0604020202020204" pitchFamily="34" charset="0"/>
              <a:buChar char="•"/>
            </a:pPr>
            <a:r>
              <a:rPr lang="en-US" sz="1300" dirty="0">
                <a:solidFill>
                  <a:schemeClr val="bg1"/>
                </a:solidFill>
              </a:rPr>
              <a:t>National Security (NWC</a:t>
            </a:r>
          </a:p>
          <a:p>
            <a:pPr marL="1031875" lvl="2" indent="-117475">
              <a:buFont typeface="Arial" panose="020B0604020202020204" pitchFamily="34" charset="0"/>
              <a:buChar char="•"/>
            </a:pPr>
            <a:r>
              <a:rPr lang="en-US" sz="1300" dirty="0">
                <a:solidFill>
                  <a:schemeClr val="bg1"/>
                </a:solidFill>
              </a:rPr>
              <a:t>Resourcing &amp; Acquisition Strategy (ES)</a:t>
            </a:r>
          </a:p>
        </p:txBody>
      </p:sp>
      <p:sp>
        <p:nvSpPr>
          <p:cNvPr id="12" name="TextBox 11"/>
          <p:cNvSpPr txBox="1"/>
          <p:nvPr/>
        </p:nvSpPr>
        <p:spPr>
          <a:xfrm>
            <a:off x="901700" y="3093539"/>
            <a:ext cx="1409700" cy="1065163"/>
          </a:xfrm>
          <a:prstGeom prst="rect">
            <a:avLst/>
          </a:prstGeom>
          <a:noFill/>
        </p:spPr>
        <p:txBody>
          <a:bodyPr wrap="square" rtlCol="0">
            <a:spAutoFit/>
          </a:bodyPr>
          <a:lstStyle/>
          <a:p>
            <a:pPr lvl="0" algn="ctr" defTabSz="711200">
              <a:lnSpc>
                <a:spcPct val="90000"/>
              </a:lnSpc>
              <a:spcBef>
                <a:spcPct val="0"/>
              </a:spcBef>
              <a:spcAft>
                <a:spcPct val="35000"/>
              </a:spcAft>
            </a:pPr>
            <a:r>
              <a:rPr lang="en-US" b="1" dirty="0">
                <a:solidFill>
                  <a:srgbClr val="FFFFFF"/>
                </a:solidFill>
                <a:latin typeface="+mj-lt"/>
                <a:cs typeface="Helvetica" panose="020B0604020202020204" pitchFamily="34" charset="0"/>
              </a:rPr>
              <a:t>Phase 1: </a:t>
            </a:r>
            <a:r>
              <a:rPr lang="en-US" sz="2000" b="1" dirty="0">
                <a:solidFill>
                  <a:srgbClr val="FFFFFF"/>
                </a:solidFill>
                <a:latin typeface="+mj-lt"/>
                <a:cs typeface="Helvetica" panose="020B0604020202020204" pitchFamily="34" charset="0"/>
              </a:rPr>
              <a:t/>
            </a:r>
            <a:br>
              <a:rPr lang="en-US" sz="2000" b="1" dirty="0">
                <a:solidFill>
                  <a:srgbClr val="FFFFFF"/>
                </a:solidFill>
                <a:latin typeface="+mj-lt"/>
                <a:cs typeface="Helvetica" panose="020B0604020202020204" pitchFamily="34" charset="0"/>
              </a:rPr>
            </a:br>
            <a:r>
              <a:rPr lang="en-US" sz="1300" b="1" dirty="0">
                <a:solidFill>
                  <a:srgbClr val="FFFFFF"/>
                </a:solidFill>
                <a:effectLst>
                  <a:outerShdw blurRad="38100" dist="38100" dir="2700000" algn="tl">
                    <a:srgbClr val="000000">
                      <a:alpha val="43137"/>
                    </a:srgbClr>
                  </a:outerShdw>
                </a:effectLst>
                <a:latin typeface="+mj-lt"/>
                <a:cs typeface="Helvetica" panose="020B0604020202020204" pitchFamily="34" charset="0"/>
              </a:rPr>
              <a:t>Strategic Leader </a:t>
            </a:r>
            <a:r>
              <a:rPr lang="en-US" sz="1300" b="1" dirty="0" smtClean="0">
                <a:solidFill>
                  <a:srgbClr val="FFFFFF"/>
                </a:solidFill>
                <a:effectLst>
                  <a:outerShdw blurRad="38100" dist="38100" dir="2700000" algn="tl">
                    <a:srgbClr val="000000">
                      <a:alpha val="43137"/>
                    </a:srgbClr>
                  </a:outerShdw>
                </a:effectLst>
                <a:latin typeface="+mj-lt"/>
                <a:cs typeface="Helvetica" panose="020B0604020202020204" pitchFamily="34" charset="0"/>
              </a:rPr>
              <a:t>    Foundational Course</a:t>
            </a:r>
            <a:endParaRPr lang="en-US" sz="1300" dirty="0">
              <a:solidFill>
                <a:srgbClr val="FFFFFF"/>
              </a:solidFill>
              <a:effectLst>
                <a:outerShdw blurRad="38100" dist="38100" dir="2700000" algn="tl">
                  <a:srgbClr val="000000">
                    <a:alpha val="43137"/>
                  </a:srgbClr>
                </a:outerShdw>
              </a:effectLst>
              <a:latin typeface="+mj-lt"/>
              <a:cs typeface="Helvetica" panose="020B0604020202020204" pitchFamily="34" charset="0"/>
            </a:endParaRPr>
          </a:p>
        </p:txBody>
      </p:sp>
      <p:sp>
        <p:nvSpPr>
          <p:cNvPr id="13" name="TextBox 12"/>
          <p:cNvSpPr txBox="1"/>
          <p:nvPr/>
        </p:nvSpPr>
        <p:spPr>
          <a:xfrm>
            <a:off x="7053600" y="3093539"/>
            <a:ext cx="1328400" cy="1646605"/>
          </a:xfrm>
          <a:prstGeom prst="rect">
            <a:avLst/>
          </a:prstGeom>
          <a:noFill/>
        </p:spPr>
        <p:txBody>
          <a:bodyPr wrap="square" rtlCol="0">
            <a:spAutoFit/>
          </a:bodyPr>
          <a:lstStyle/>
          <a:p>
            <a:pPr lvl="0" algn="ctr" defTabSz="711200">
              <a:spcBef>
                <a:spcPct val="0"/>
              </a:spcBef>
              <a:spcAft>
                <a:spcPts val="600"/>
              </a:spcAft>
            </a:pPr>
            <a:r>
              <a:rPr lang="en-US" b="1" dirty="0">
                <a:solidFill>
                  <a:srgbClr val="FFFFFF"/>
                </a:solidFill>
                <a:cs typeface="Helvetica" panose="020B0604020202020204" pitchFamily="34" charset="0"/>
              </a:rPr>
              <a:t>Phase 3: </a:t>
            </a:r>
            <a:br>
              <a:rPr lang="en-US" b="1" dirty="0">
                <a:solidFill>
                  <a:srgbClr val="FFFFFF"/>
                </a:solidFill>
                <a:cs typeface="Helvetica" panose="020B0604020202020204" pitchFamily="34" charset="0"/>
              </a:rPr>
            </a:br>
            <a:r>
              <a:rPr lang="en-US" sz="1300" b="1" dirty="0">
                <a:solidFill>
                  <a:srgbClr val="FFFFFF"/>
                </a:solidFill>
                <a:cs typeface="Helvetica" panose="020B0604020202020204" pitchFamily="34" charset="0"/>
              </a:rPr>
              <a:t>Tailored Leader Development</a:t>
            </a:r>
          </a:p>
          <a:p>
            <a:pPr marL="117475" indent="-117475">
              <a:buFont typeface="Arial" panose="020B0604020202020204" pitchFamily="34" charset="0"/>
              <a:buChar char="•"/>
            </a:pPr>
            <a:r>
              <a:rPr lang="en-US" sz="1300" dirty="0" smtClean="0">
                <a:solidFill>
                  <a:srgbClr val="FFFFFF"/>
                </a:solidFill>
              </a:rPr>
              <a:t>Electives</a:t>
            </a:r>
            <a:endParaRPr lang="en-US" sz="1300" dirty="0">
              <a:solidFill>
                <a:srgbClr val="FFFFFF"/>
              </a:solidFill>
            </a:endParaRPr>
          </a:p>
          <a:p>
            <a:pPr marL="117475" indent="-117475">
              <a:buFont typeface="Arial" panose="020B0604020202020204" pitchFamily="34" charset="0"/>
              <a:buChar char="•"/>
            </a:pPr>
            <a:r>
              <a:rPr lang="en-US" sz="1300" dirty="0">
                <a:solidFill>
                  <a:srgbClr val="FFFFFF"/>
                </a:solidFill>
              </a:rPr>
              <a:t>Capstone Project</a:t>
            </a:r>
          </a:p>
        </p:txBody>
      </p:sp>
      <p:sp>
        <p:nvSpPr>
          <p:cNvPr id="14" name="U-Turn Arrow 13"/>
          <p:cNvSpPr/>
          <p:nvPr/>
        </p:nvSpPr>
        <p:spPr bwMode="auto">
          <a:xfrm rot="5400000" flipV="1">
            <a:off x="3486518" y="-688468"/>
            <a:ext cx="1575409" cy="7817208"/>
          </a:xfrm>
          <a:prstGeom prst="uturnArrow">
            <a:avLst>
              <a:gd name="adj1" fmla="val 9277"/>
              <a:gd name="adj2" fmla="val 8051"/>
              <a:gd name="adj3" fmla="val 16327"/>
              <a:gd name="adj4" fmla="val 14100"/>
              <a:gd name="adj5" fmla="val 613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45720" tIns="45720" rIns="45720" bIns="45720" numCol="1" rtlCol="0" anchor="t" anchorCtr="0" compatLnSpc="1">
            <a:prstTxWarp prst="textNoShape">
              <a:avLst/>
            </a:prstTxWarp>
          </a:bodyPr>
          <a:lstStyle/>
          <a:p>
            <a:pPr marL="0" marR="0" indent="0" algn="ctr" defTabSz="914400" rtl="0" eaLnBrk="1" fontAlgn="base" latinLnBrk="0" hangingPunct="1">
              <a:lnSpc>
                <a:spcPct val="85000"/>
              </a:lnSpc>
              <a:spcBef>
                <a:spcPct val="25000"/>
              </a:spcBef>
              <a:spcAft>
                <a:spcPct val="25000"/>
              </a:spcAft>
              <a:buClrTx/>
              <a:buSzTx/>
              <a:buFontTx/>
              <a:buNone/>
              <a:tabLst/>
            </a:pPr>
            <a:endPara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mj-lt"/>
            </a:endParaRPr>
          </a:p>
        </p:txBody>
      </p:sp>
      <p:sp>
        <p:nvSpPr>
          <p:cNvPr id="15" name="TextBox 14"/>
          <p:cNvSpPr txBox="1"/>
          <p:nvPr/>
        </p:nvSpPr>
        <p:spPr>
          <a:xfrm>
            <a:off x="658194" y="2676199"/>
            <a:ext cx="7535274" cy="29543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sz="1400" b="1" dirty="0">
              <a:solidFill>
                <a:schemeClr val="bg1"/>
              </a:solidFill>
              <a:latin typeface="+mj-lt"/>
            </a:endParaRPr>
          </a:p>
        </p:txBody>
      </p:sp>
      <p:grpSp>
        <p:nvGrpSpPr>
          <p:cNvPr id="16" name="Group 15"/>
          <p:cNvGrpSpPr/>
          <p:nvPr/>
        </p:nvGrpSpPr>
        <p:grpSpPr>
          <a:xfrm>
            <a:off x="1887888" y="2618103"/>
            <a:ext cx="427611" cy="2333729"/>
            <a:chOff x="914400" y="2667000"/>
            <a:chExt cx="457200" cy="2260600"/>
          </a:xfrm>
        </p:grpSpPr>
        <p:cxnSp>
          <p:nvCxnSpPr>
            <p:cNvPr id="17" name="Straight Connector 16"/>
            <p:cNvCxnSpPr/>
            <p:nvPr/>
          </p:nvCxnSpPr>
          <p:spPr bwMode="auto">
            <a:xfrm>
              <a:off x="914400" y="2667000"/>
              <a:ext cx="457200" cy="1143000"/>
            </a:xfrm>
            <a:prstGeom prst="line">
              <a:avLst/>
            </a:prstGeom>
            <a:gradFill rotWithShape="1">
              <a:gsLst>
                <a:gs pos="0">
                  <a:srgbClr val="3333FF">
                    <a:gamma/>
                    <a:shade val="46275"/>
                    <a:invGamma/>
                  </a:srgbClr>
                </a:gs>
                <a:gs pos="100000">
                  <a:srgbClr val="3333FF"/>
                </a:gs>
              </a:gsLst>
              <a:lin ang="2700000" scaled="1"/>
            </a:gradFill>
            <a:ln w="76200"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914400" y="3784600"/>
              <a:ext cx="457200" cy="1143000"/>
            </a:xfrm>
            <a:prstGeom prst="line">
              <a:avLst/>
            </a:prstGeom>
            <a:gradFill rotWithShape="1">
              <a:gsLst>
                <a:gs pos="0">
                  <a:srgbClr val="3333FF">
                    <a:gamma/>
                    <a:shade val="46275"/>
                    <a:invGamma/>
                  </a:srgbClr>
                </a:gs>
                <a:gs pos="100000">
                  <a:srgbClr val="3333FF"/>
                </a:gs>
              </a:gsLst>
              <a:lin ang="2700000" scaled="1"/>
            </a:gradFill>
            <a:ln w="76200" cap="flat" cmpd="sng" algn="ctr">
              <a:solidFill>
                <a:schemeClr val="bg1"/>
              </a:solidFill>
              <a:prstDash val="solid"/>
              <a:round/>
              <a:headEnd type="none" w="med" len="med"/>
              <a:tailEnd type="none" w="med" len="med"/>
            </a:ln>
            <a:effectLst/>
          </p:spPr>
        </p:cxnSp>
      </p:grpSp>
      <p:grpSp>
        <p:nvGrpSpPr>
          <p:cNvPr id="19" name="Group 18"/>
          <p:cNvGrpSpPr/>
          <p:nvPr/>
        </p:nvGrpSpPr>
        <p:grpSpPr>
          <a:xfrm>
            <a:off x="6591606" y="2618103"/>
            <a:ext cx="427611" cy="2333729"/>
            <a:chOff x="914400" y="2667000"/>
            <a:chExt cx="457200" cy="2260600"/>
          </a:xfrm>
        </p:grpSpPr>
        <p:cxnSp>
          <p:nvCxnSpPr>
            <p:cNvPr id="20" name="Straight Connector 19"/>
            <p:cNvCxnSpPr/>
            <p:nvPr/>
          </p:nvCxnSpPr>
          <p:spPr bwMode="auto">
            <a:xfrm>
              <a:off x="914400" y="2667000"/>
              <a:ext cx="457200" cy="1143000"/>
            </a:xfrm>
            <a:prstGeom prst="line">
              <a:avLst/>
            </a:prstGeom>
            <a:gradFill rotWithShape="1">
              <a:gsLst>
                <a:gs pos="0">
                  <a:srgbClr val="3333FF">
                    <a:gamma/>
                    <a:shade val="46275"/>
                    <a:invGamma/>
                  </a:srgbClr>
                </a:gs>
                <a:gs pos="100000">
                  <a:srgbClr val="3333FF"/>
                </a:gs>
              </a:gsLst>
              <a:lin ang="2700000" scaled="1"/>
            </a:gradFill>
            <a:ln w="76200"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flipV="1">
              <a:off x="914400" y="3784600"/>
              <a:ext cx="457200" cy="1143000"/>
            </a:xfrm>
            <a:prstGeom prst="line">
              <a:avLst/>
            </a:prstGeom>
            <a:gradFill rotWithShape="1">
              <a:gsLst>
                <a:gs pos="0">
                  <a:srgbClr val="3333FF">
                    <a:gamma/>
                    <a:shade val="46275"/>
                    <a:invGamma/>
                  </a:srgbClr>
                </a:gs>
                <a:gs pos="100000">
                  <a:srgbClr val="3333FF"/>
                </a:gs>
              </a:gsLst>
              <a:lin ang="2700000" scaled="1"/>
            </a:gradFill>
            <a:ln w="76200" cap="flat" cmpd="sng" algn="ctr">
              <a:solidFill>
                <a:schemeClr val="bg1"/>
              </a:solidFill>
              <a:prstDash val="solid"/>
              <a:round/>
              <a:headEnd type="none" w="med" len="med"/>
              <a:tailEnd type="none" w="med" len="med"/>
            </a:ln>
            <a:effectLst/>
          </p:spPr>
        </p:cxnSp>
      </p:grpSp>
      <p:sp>
        <p:nvSpPr>
          <p:cNvPr id="22" name="TextBox 21"/>
          <p:cNvSpPr txBox="1"/>
          <p:nvPr/>
        </p:nvSpPr>
        <p:spPr>
          <a:xfrm>
            <a:off x="671750" y="4800231"/>
            <a:ext cx="7535274" cy="2850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400" b="1" dirty="0" smtClean="0">
                <a:solidFill>
                  <a:schemeClr val="bg1"/>
                </a:solidFill>
                <a:latin typeface="+mj-lt"/>
              </a:rPr>
              <a:t>Common Academic Calendar</a:t>
            </a:r>
            <a:endParaRPr lang="en-US" sz="1400" b="1" dirty="0">
              <a:solidFill>
                <a:schemeClr val="bg1"/>
              </a:solidFill>
              <a:latin typeface="+mj-lt"/>
            </a:endParaRPr>
          </a:p>
        </p:txBody>
      </p:sp>
      <p:sp>
        <p:nvSpPr>
          <p:cNvPr id="23" name="TextBox 22"/>
          <p:cNvSpPr txBox="1"/>
          <p:nvPr/>
        </p:nvSpPr>
        <p:spPr>
          <a:xfrm>
            <a:off x="860286" y="2666866"/>
            <a:ext cx="825868" cy="292388"/>
          </a:xfrm>
          <a:prstGeom prst="rect">
            <a:avLst/>
          </a:prstGeom>
          <a:noFill/>
        </p:spPr>
        <p:txBody>
          <a:bodyPr wrap="none" rtlCol="0">
            <a:spAutoFit/>
          </a:bodyPr>
          <a:lstStyle/>
          <a:p>
            <a:pPr algn="ctr"/>
            <a:r>
              <a:rPr lang="en-US" sz="1300" b="1" dirty="0">
                <a:solidFill>
                  <a:schemeClr val="bg1"/>
                </a:solidFill>
              </a:rPr>
              <a:t>6</a:t>
            </a:r>
            <a:r>
              <a:rPr lang="en-US" sz="1300" b="1" dirty="0" smtClean="0">
                <a:solidFill>
                  <a:schemeClr val="bg1"/>
                </a:solidFill>
              </a:rPr>
              <a:t> weeks</a:t>
            </a:r>
            <a:endParaRPr lang="en-US" sz="1300" b="1" dirty="0">
              <a:solidFill>
                <a:schemeClr val="bg1"/>
              </a:solidFill>
            </a:endParaRPr>
          </a:p>
        </p:txBody>
      </p:sp>
      <p:sp>
        <p:nvSpPr>
          <p:cNvPr id="24" name="TextBox 23"/>
          <p:cNvSpPr txBox="1"/>
          <p:nvPr/>
        </p:nvSpPr>
        <p:spPr>
          <a:xfrm>
            <a:off x="4055800" y="2666866"/>
            <a:ext cx="880187" cy="280662"/>
          </a:xfrm>
          <a:prstGeom prst="rect">
            <a:avLst/>
          </a:prstGeom>
          <a:noFill/>
        </p:spPr>
        <p:txBody>
          <a:bodyPr wrap="none" rtlCol="0">
            <a:spAutoFit/>
          </a:bodyPr>
          <a:lstStyle/>
          <a:p>
            <a:pPr algn="ctr"/>
            <a:r>
              <a:rPr lang="en-US" sz="1300" b="1" dirty="0" smtClean="0">
                <a:solidFill>
                  <a:schemeClr val="bg1"/>
                </a:solidFill>
              </a:rPr>
              <a:t>27 weeks</a:t>
            </a:r>
            <a:endParaRPr lang="en-US" sz="1300" b="1" dirty="0">
              <a:solidFill>
                <a:schemeClr val="bg1"/>
              </a:solidFill>
            </a:endParaRPr>
          </a:p>
        </p:txBody>
      </p:sp>
      <p:sp>
        <p:nvSpPr>
          <p:cNvPr id="25" name="TextBox 24"/>
          <p:cNvSpPr txBox="1"/>
          <p:nvPr/>
        </p:nvSpPr>
        <p:spPr>
          <a:xfrm>
            <a:off x="7162800" y="2666866"/>
            <a:ext cx="791188" cy="280662"/>
          </a:xfrm>
          <a:prstGeom prst="rect">
            <a:avLst/>
          </a:prstGeom>
          <a:noFill/>
        </p:spPr>
        <p:txBody>
          <a:bodyPr wrap="none" rtlCol="0">
            <a:spAutoFit/>
          </a:bodyPr>
          <a:lstStyle/>
          <a:p>
            <a:pPr algn="ctr"/>
            <a:r>
              <a:rPr lang="en-US" sz="1300" b="1" dirty="0" smtClean="0">
                <a:solidFill>
                  <a:schemeClr val="bg1"/>
                </a:solidFill>
              </a:rPr>
              <a:t>8 weeks</a:t>
            </a:r>
            <a:endParaRPr lang="en-US" sz="1300" b="1" dirty="0">
              <a:solidFill>
                <a:schemeClr val="bg1"/>
              </a:solidFill>
            </a:endParaRPr>
          </a:p>
        </p:txBody>
      </p:sp>
      <p:grpSp>
        <p:nvGrpSpPr>
          <p:cNvPr id="26" name="Group 25"/>
          <p:cNvGrpSpPr/>
          <p:nvPr/>
        </p:nvGrpSpPr>
        <p:grpSpPr>
          <a:xfrm>
            <a:off x="1389634" y="1422400"/>
            <a:ext cx="1682311" cy="950871"/>
            <a:chOff x="1066800" y="1066800"/>
            <a:chExt cx="1844102" cy="1008922"/>
          </a:xfrm>
        </p:grpSpPr>
        <p:pic>
          <p:nvPicPr>
            <p:cNvPr id="27" name="Picture 26" descr="compu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66800"/>
              <a:ext cx="1844102" cy="1008922"/>
            </a:xfrm>
            <a:prstGeom prst="rect">
              <a:avLst/>
            </a:prstGeom>
          </p:spPr>
        </p:pic>
        <p:sp>
          <p:nvSpPr>
            <p:cNvPr id="28" name="TextBox 27"/>
            <p:cNvSpPr txBox="1"/>
            <p:nvPr/>
          </p:nvSpPr>
          <p:spPr>
            <a:xfrm>
              <a:off x="1164900" y="1092200"/>
              <a:ext cx="1358452" cy="587820"/>
            </a:xfrm>
            <a:prstGeom prst="rect">
              <a:avLst/>
            </a:prstGeom>
            <a:noFill/>
          </p:spPr>
          <p:txBody>
            <a:bodyPr wrap="square" rtlCol="0">
              <a:spAutoFit/>
            </a:bodyPr>
            <a:lstStyle/>
            <a:p>
              <a:pPr algn="ctr"/>
              <a:r>
                <a:rPr lang="en-US" sz="1000" b="1" dirty="0" smtClean="0">
                  <a:solidFill>
                    <a:schemeClr val="bg1"/>
                  </a:solidFill>
                  <a:latin typeface="+mj-lt"/>
                </a:rPr>
                <a:t>Engaging  </a:t>
              </a:r>
            </a:p>
            <a:p>
              <a:pPr algn="ctr"/>
              <a:r>
                <a:rPr lang="en-US" sz="1000" b="1" dirty="0">
                  <a:solidFill>
                    <a:schemeClr val="bg1"/>
                  </a:solidFill>
                  <a:latin typeface="+mj-lt"/>
                </a:rPr>
                <a:t>s</a:t>
              </a:r>
              <a:r>
                <a:rPr lang="en-US" sz="1000" b="1" dirty="0" smtClean="0">
                  <a:solidFill>
                    <a:schemeClr val="bg1"/>
                  </a:solidFill>
                  <a:latin typeface="+mj-lt"/>
                </a:rPr>
                <a:t>tudents </a:t>
              </a:r>
            </a:p>
            <a:p>
              <a:pPr algn="ctr"/>
              <a:r>
                <a:rPr lang="en-US" sz="1000" b="1" dirty="0" smtClean="0">
                  <a:solidFill>
                    <a:schemeClr val="bg1"/>
                  </a:solidFill>
                  <a:latin typeface="+mj-lt"/>
                </a:rPr>
                <a:t>before arrival</a:t>
              </a:r>
              <a:endParaRPr lang="en-US" sz="1000" b="1" dirty="0">
                <a:solidFill>
                  <a:schemeClr val="bg1"/>
                </a:solidFill>
                <a:latin typeface="+mj-lt"/>
              </a:endParaRPr>
            </a:p>
          </p:txBody>
        </p:sp>
      </p:grpSp>
      <p:grpSp>
        <p:nvGrpSpPr>
          <p:cNvPr id="29" name="Group 28"/>
          <p:cNvGrpSpPr/>
          <p:nvPr/>
        </p:nvGrpSpPr>
        <p:grpSpPr>
          <a:xfrm>
            <a:off x="6780607" y="5744082"/>
            <a:ext cx="1682311" cy="950871"/>
            <a:chOff x="1066800" y="1066800"/>
            <a:chExt cx="1844102" cy="1008922"/>
          </a:xfrm>
        </p:grpSpPr>
        <p:pic>
          <p:nvPicPr>
            <p:cNvPr id="30" name="Picture 29" descr="compu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66800"/>
              <a:ext cx="1844102" cy="1008922"/>
            </a:xfrm>
            <a:prstGeom prst="rect">
              <a:avLst/>
            </a:prstGeom>
          </p:spPr>
        </p:pic>
        <p:sp>
          <p:nvSpPr>
            <p:cNvPr id="31" name="TextBox 30"/>
            <p:cNvSpPr txBox="1"/>
            <p:nvPr/>
          </p:nvSpPr>
          <p:spPr>
            <a:xfrm>
              <a:off x="1164900" y="1092200"/>
              <a:ext cx="1358452" cy="587820"/>
            </a:xfrm>
            <a:prstGeom prst="rect">
              <a:avLst/>
            </a:prstGeom>
            <a:noFill/>
          </p:spPr>
          <p:txBody>
            <a:bodyPr wrap="square" rtlCol="0">
              <a:spAutoFit/>
            </a:bodyPr>
            <a:lstStyle/>
            <a:p>
              <a:pPr algn="ctr"/>
              <a:r>
                <a:rPr lang="en-US" sz="1000" b="1" dirty="0" smtClean="0">
                  <a:solidFill>
                    <a:schemeClr val="bg1"/>
                  </a:solidFill>
                  <a:latin typeface="+mj-lt"/>
                </a:rPr>
                <a:t>Engaging  </a:t>
              </a:r>
            </a:p>
            <a:p>
              <a:pPr algn="ctr"/>
              <a:r>
                <a:rPr lang="en-US" sz="1000" b="1" dirty="0" smtClean="0">
                  <a:solidFill>
                    <a:schemeClr val="bg1"/>
                  </a:solidFill>
                  <a:latin typeface="+mj-lt"/>
                </a:rPr>
                <a:t>graduates</a:t>
              </a:r>
            </a:p>
            <a:p>
              <a:pPr algn="ctr"/>
              <a:endParaRPr lang="en-US" sz="1000" b="1" dirty="0">
                <a:solidFill>
                  <a:schemeClr val="bg1"/>
                </a:solidFill>
                <a:latin typeface="+mj-lt"/>
              </a:endParaRPr>
            </a:p>
          </p:txBody>
        </p:sp>
      </p:grpSp>
    </p:spTree>
    <p:extLst>
      <p:ext uri="{BB962C8B-B14F-4D97-AF65-F5344CB8AC3E}">
        <p14:creationId xmlns:p14="http://schemas.microsoft.com/office/powerpoint/2010/main" val="320278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BACK UP SLIDES</a:t>
            </a:r>
            <a:endParaRPr lang="en-US" sz="3200" dirty="0"/>
          </a:p>
        </p:txBody>
      </p:sp>
    </p:spTree>
    <p:extLst>
      <p:ext uri="{BB962C8B-B14F-4D97-AF65-F5344CB8AC3E}">
        <p14:creationId xmlns:p14="http://schemas.microsoft.com/office/powerpoint/2010/main" val="381944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589" y="0"/>
            <a:ext cx="8229600" cy="1143000"/>
          </a:xfrm>
        </p:spPr>
        <p:txBody>
          <a:bodyPr>
            <a:normAutofit/>
          </a:bodyPr>
          <a:lstStyle/>
          <a:p>
            <a:pPr>
              <a:lnSpc>
                <a:spcPct val="100000"/>
              </a:lnSpc>
            </a:pPr>
            <a:r>
              <a:rPr lang="en-US" sz="3200" dirty="0"/>
              <a:t>Phase I: Strategic Leader </a:t>
            </a:r>
            <a:r>
              <a:rPr lang="en-US" sz="3200" dirty="0" smtClean="0"/>
              <a:t/>
            </a:r>
            <a:br>
              <a:rPr lang="en-US" sz="3200" dirty="0" smtClean="0"/>
            </a:br>
            <a:r>
              <a:rPr lang="en-US" sz="3200" dirty="0" smtClean="0"/>
              <a:t>Foundational </a:t>
            </a:r>
            <a:r>
              <a:rPr lang="en-US" sz="3200" dirty="0"/>
              <a:t>Course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41739"/>
            <a:ext cx="4774547" cy="5340061"/>
          </a:xfrm>
          <a:prstGeom prst="rect">
            <a:avLst/>
          </a:prstGeom>
        </p:spPr>
      </p:pic>
    </p:spTree>
    <p:extLst>
      <p:ext uri="{BB962C8B-B14F-4D97-AF65-F5344CB8AC3E}">
        <p14:creationId xmlns:p14="http://schemas.microsoft.com/office/powerpoint/2010/main" val="366024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Phase II: College Curricula</a:t>
            </a:r>
          </a:p>
        </p:txBody>
      </p:sp>
      <p:pic>
        <p:nvPicPr>
          <p:cNvPr id="4" name="Content Placeholder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5125616" cy="5178458"/>
          </a:xfrm>
          <a:prstGeom prst="rect">
            <a:avLst/>
          </a:prstGeom>
        </p:spPr>
      </p:pic>
    </p:spTree>
    <p:extLst>
      <p:ext uri="{BB962C8B-B14F-4D97-AF65-F5344CB8AC3E}">
        <p14:creationId xmlns:p14="http://schemas.microsoft.com/office/powerpoint/2010/main" val="377327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Desired Leader Attributes</a:t>
            </a:r>
          </a:p>
        </p:txBody>
      </p:sp>
      <p:sp>
        <p:nvSpPr>
          <p:cNvPr id="4" name="Content Placeholder 1"/>
          <p:cNvSpPr txBox="1">
            <a:spLocks/>
          </p:cNvSpPr>
          <p:nvPr/>
        </p:nvSpPr>
        <p:spPr>
          <a:xfrm>
            <a:off x="304800" y="1600200"/>
            <a:ext cx="8686800" cy="5029200"/>
          </a:xfrm>
          <a:prstGeom prst="rect">
            <a:avLst/>
          </a:prstGeom>
        </p:spPr>
        <p:txBody>
          <a:bodyPr>
            <a:normAutofit/>
          </a:bodyPr>
          <a:lstStyle>
            <a:lvl1pPr marL="225425" indent="-225425" algn="l" rtl="0" eaLnBrk="0" fontAlgn="base" hangingPunct="0">
              <a:lnSpc>
                <a:spcPct val="85000"/>
              </a:lnSpc>
              <a:spcBef>
                <a:spcPct val="50000"/>
              </a:spcBef>
              <a:spcAft>
                <a:spcPct val="35000"/>
              </a:spcAft>
              <a:buSzPct val="90000"/>
              <a:buFont typeface="Wingdings" pitchFamily="2" charset="2"/>
              <a:buChar char=""/>
              <a:defRPr sz="2000" b="1">
                <a:solidFill>
                  <a:schemeClr val="tx1"/>
                </a:solidFill>
                <a:latin typeface="+mn-lt"/>
                <a:ea typeface="+mn-ea"/>
                <a:cs typeface="+mn-cs"/>
              </a:defRPr>
            </a:lvl1pPr>
            <a:lvl2pPr marL="569913" indent="-230188" algn="l" rtl="0" eaLnBrk="0" fontAlgn="base" hangingPunct="0">
              <a:lnSpc>
                <a:spcPct val="85000"/>
              </a:lnSpc>
              <a:spcBef>
                <a:spcPct val="35000"/>
              </a:spcBef>
              <a:spcAft>
                <a:spcPct val="35000"/>
              </a:spcAft>
              <a:buFont typeface="Arial" pitchFamily="34" charset="0"/>
              <a:buChar char="–"/>
              <a:defRPr>
                <a:solidFill>
                  <a:schemeClr val="tx1"/>
                </a:solidFill>
                <a:latin typeface="+mn-lt"/>
              </a:defRPr>
            </a:lvl2pPr>
            <a:lvl3pPr marL="914400" indent="-230188" algn="l" rtl="0" eaLnBrk="0" fontAlgn="base" hangingPunct="0">
              <a:lnSpc>
                <a:spcPct val="85000"/>
              </a:lnSpc>
              <a:spcBef>
                <a:spcPct val="35000"/>
              </a:spcBef>
              <a:spcAft>
                <a:spcPct val="35000"/>
              </a:spcAft>
              <a:buSzPct val="50000"/>
              <a:buFont typeface="Wingdings" pitchFamily="2" charset="2"/>
              <a:buChar char="¡"/>
              <a:defRPr sz="1400">
                <a:solidFill>
                  <a:schemeClr val="tx1"/>
                </a:solidFill>
                <a:latin typeface="+mn-lt"/>
              </a:defRPr>
            </a:lvl3pPr>
            <a:lvl4pPr marL="1258888" indent="-230188" algn="l" rtl="0" eaLnBrk="0" fontAlgn="base" hangingPunct="0">
              <a:lnSpc>
                <a:spcPct val="85000"/>
              </a:lnSpc>
              <a:spcBef>
                <a:spcPct val="35000"/>
              </a:spcBef>
              <a:spcAft>
                <a:spcPct val="35000"/>
              </a:spcAft>
              <a:buSzPct val="80000"/>
              <a:buFont typeface="Arial Narrow" pitchFamily="34" charset="0"/>
              <a:buChar char="▪"/>
              <a:defRPr sz="1400">
                <a:solidFill>
                  <a:schemeClr val="tx1"/>
                </a:solidFill>
                <a:latin typeface="+mn-lt"/>
              </a:defRPr>
            </a:lvl4pPr>
            <a:lvl5pPr marL="1603375" indent="-230188" algn="l" rtl="0" eaLnBrk="0" fontAlgn="base" hangingPunct="0">
              <a:lnSpc>
                <a:spcPct val="85000"/>
              </a:lnSpc>
              <a:spcBef>
                <a:spcPct val="35000"/>
              </a:spcBef>
              <a:spcAft>
                <a:spcPct val="35000"/>
              </a:spcAft>
              <a:buFont typeface="Wingdings" pitchFamily="2" charset="2"/>
              <a:buChar char="w"/>
              <a:defRPr sz="1400">
                <a:solidFill>
                  <a:schemeClr val="tx1"/>
                </a:solidFill>
                <a:latin typeface="+mn-lt"/>
              </a:defRPr>
            </a:lvl5pPr>
            <a:lvl6pPr marL="20605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6pPr>
            <a:lvl7pPr marL="25177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7pPr>
            <a:lvl8pPr marL="29749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8pPr>
            <a:lvl9pPr marL="34321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9pPr>
          </a:lstStyle>
          <a:p>
            <a:r>
              <a:rPr lang="en-US" b="0" dirty="0" smtClean="0">
                <a:latin typeface="Calibri"/>
                <a:cs typeface="Calibri"/>
              </a:rPr>
              <a:t>A strategic leader will demonstrate:</a:t>
            </a:r>
            <a:endParaRPr lang="en-US" b="0" dirty="0" smtClean="0">
              <a:solidFill>
                <a:srgbClr val="000000"/>
              </a:solidFill>
              <a:latin typeface="Calibri"/>
              <a:cs typeface="Calibri"/>
            </a:endParaRPr>
          </a:p>
          <a:p>
            <a:pPr lvl="1"/>
            <a:r>
              <a:rPr lang="en-US" sz="2000" dirty="0" smtClean="0">
                <a:solidFill>
                  <a:srgbClr val="000000"/>
                </a:solidFill>
                <a:latin typeface="Calibri"/>
                <a:cs typeface="Calibri"/>
              </a:rPr>
              <a:t>#1 - The ability to understand the security environment and the contributions of all instruments of national power</a:t>
            </a:r>
          </a:p>
          <a:p>
            <a:pPr lvl="1"/>
            <a:r>
              <a:rPr lang="en-US" sz="2000" dirty="0" smtClean="0">
                <a:solidFill>
                  <a:srgbClr val="000000"/>
                </a:solidFill>
                <a:latin typeface="Calibri"/>
                <a:cs typeface="Calibri"/>
              </a:rPr>
              <a:t>#2 - The ability to anticipate and respond to surprise and uncertainty</a:t>
            </a:r>
          </a:p>
          <a:p>
            <a:pPr lvl="1"/>
            <a:r>
              <a:rPr lang="en-US" sz="2000" dirty="0" smtClean="0">
                <a:solidFill>
                  <a:srgbClr val="000000"/>
                </a:solidFill>
                <a:latin typeface="Calibri"/>
                <a:cs typeface="Calibri"/>
              </a:rPr>
              <a:t>#3 -  The ability to anticipate and recognize change and lead transitions</a:t>
            </a:r>
          </a:p>
          <a:p>
            <a:pPr lvl="1"/>
            <a:r>
              <a:rPr lang="en-US" sz="2000" dirty="0" smtClean="0">
                <a:solidFill>
                  <a:srgbClr val="000000"/>
                </a:solidFill>
                <a:latin typeface="Calibri"/>
                <a:cs typeface="Calibri"/>
              </a:rPr>
              <a:t>#4 - The ability to operate on intent through trust, empowerment, and understanding (mission command)</a:t>
            </a:r>
          </a:p>
          <a:p>
            <a:pPr lvl="1"/>
            <a:r>
              <a:rPr lang="en-US" sz="2000" dirty="0" smtClean="0">
                <a:solidFill>
                  <a:srgbClr val="000000"/>
                </a:solidFill>
                <a:latin typeface="Calibri"/>
                <a:cs typeface="Calibri"/>
              </a:rPr>
              <a:t>#5 - The ability to make ethical decisions based on the shared values of the Profession of Arms</a:t>
            </a:r>
          </a:p>
          <a:p>
            <a:pPr lvl="1"/>
            <a:r>
              <a:rPr lang="en-US" sz="2000" dirty="0" smtClean="0">
                <a:solidFill>
                  <a:srgbClr val="000000"/>
                </a:solidFill>
                <a:latin typeface="Calibri"/>
                <a:cs typeface="Calibri"/>
              </a:rPr>
              <a:t>#6 - The ability to think critically and strategically in applying joint </a:t>
            </a:r>
            <a:r>
              <a:rPr lang="en-US" sz="2000" dirty="0" err="1" smtClean="0">
                <a:solidFill>
                  <a:srgbClr val="000000"/>
                </a:solidFill>
                <a:latin typeface="Calibri"/>
                <a:cs typeface="Calibri"/>
              </a:rPr>
              <a:t>warfighting</a:t>
            </a:r>
            <a:r>
              <a:rPr lang="en-US" sz="2000" dirty="0" smtClean="0">
                <a:solidFill>
                  <a:srgbClr val="000000"/>
                </a:solidFill>
                <a:latin typeface="Calibri"/>
                <a:cs typeface="Calibri"/>
              </a:rPr>
              <a:t> principles and concepts to joint operations</a:t>
            </a:r>
          </a:p>
          <a:p>
            <a:pPr lvl="2"/>
            <a:r>
              <a:rPr lang="en-US" sz="1200" dirty="0" smtClean="0">
                <a:solidFill>
                  <a:srgbClr val="000000"/>
                </a:solidFill>
                <a:latin typeface="Calibri"/>
                <a:cs typeface="Calibri"/>
              </a:rPr>
              <a:t>CJCS Notice 3500.01, 10 OCT 2013</a:t>
            </a:r>
            <a:endParaRPr lang="en-US" sz="1200" dirty="0">
              <a:solidFill>
                <a:srgbClr val="000000"/>
              </a:solidFill>
              <a:latin typeface="Calibri"/>
              <a:cs typeface="Calibri"/>
            </a:endParaRPr>
          </a:p>
        </p:txBody>
      </p:sp>
    </p:spTree>
    <p:extLst>
      <p:ext uri="{BB962C8B-B14F-4D97-AF65-F5344CB8AC3E}">
        <p14:creationId xmlns:p14="http://schemas.microsoft.com/office/powerpoint/2010/main" val="24360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589" y="0"/>
            <a:ext cx="8229600" cy="1143000"/>
          </a:xfrm>
        </p:spPr>
        <p:txBody>
          <a:bodyPr>
            <a:normAutofit/>
          </a:bodyPr>
          <a:lstStyle/>
          <a:p>
            <a:pPr>
              <a:lnSpc>
                <a:spcPct val="100000"/>
              </a:lnSpc>
            </a:pPr>
            <a:r>
              <a:rPr lang="en-US" sz="3200" dirty="0"/>
              <a:t>Individual Student Research Project (ISRP)</a:t>
            </a:r>
          </a:p>
        </p:txBody>
      </p:sp>
      <p:sp>
        <p:nvSpPr>
          <p:cNvPr id="4" name="Content Placeholder 1"/>
          <p:cNvSpPr txBox="1">
            <a:spLocks/>
          </p:cNvSpPr>
          <p:nvPr/>
        </p:nvSpPr>
        <p:spPr>
          <a:xfrm>
            <a:off x="228600" y="1600200"/>
            <a:ext cx="8686800" cy="4572000"/>
          </a:xfrm>
          <a:prstGeom prst="rect">
            <a:avLst/>
          </a:prstGeom>
        </p:spPr>
        <p:txBody>
          <a:bodyPr/>
          <a:lstStyle>
            <a:lvl1pPr marL="225425" indent="-225425" algn="l" rtl="0" eaLnBrk="0" fontAlgn="base" hangingPunct="0">
              <a:lnSpc>
                <a:spcPct val="85000"/>
              </a:lnSpc>
              <a:spcBef>
                <a:spcPct val="50000"/>
              </a:spcBef>
              <a:spcAft>
                <a:spcPct val="35000"/>
              </a:spcAft>
              <a:buSzPct val="90000"/>
              <a:buFont typeface="Wingdings" pitchFamily="2" charset="2"/>
              <a:buChar char=""/>
              <a:defRPr sz="2000" b="1">
                <a:solidFill>
                  <a:schemeClr val="tx1"/>
                </a:solidFill>
                <a:latin typeface="+mn-lt"/>
                <a:ea typeface="+mn-ea"/>
                <a:cs typeface="+mn-cs"/>
              </a:defRPr>
            </a:lvl1pPr>
            <a:lvl2pPr marL="569913" indent="-230188" algn="l" rtl="0" eaLnBrk="0" fontAlgn="base" hangingPunct="0">
              <a:lnSpc>
                <a:spcPct val="85000"/>
              </a:lnSpc>
              <a:spcBef>
                <a:spcPct val="35000"/>
              </a:spcBef>
              <a:spcAft>
                <a:spcPct val="35000"/>
              </a:spcAft>
              <a:buFont typeface="Arial" pitchFamily="34" charset="0"/>
              <a:buChar char="–"/>
              <a:defRPr>
                <a:solidFill>
                  <a:schemeClr val="tx1"/>
                </a:solidFill>
                <a:latin typeface="+mn-lt"/>
              </a:defRPr>
            </a:lvl2pPr>
            <a:lvl3pPr marL="914400" indent="-230188" algn="l" rtl="0" eaLnBrk="0" fontAlgn="base" hangingPunct="0">
              <a:lnSpc>
                <a:spcPct val="85000"/>
              </a:lnSpc>
              <a:spcBef>
                <a:spcPct val="35000"/>
              </a:spcBef>
              <a:spcAft>
                <a:spcPct val="35000"/>
              </a:spcAft>
              <a:buSzPct val="50000"/>
              <a:buFont typeface="Wingdings" pitchFamily="2" charset="2"/>
              <a:buChar char="¡"/>
              <a:defRPr sz="1400">
                <a:solidFill>
                  <a:schemeClr val="tx1"/>
                </a:solidFill>
                <a:latin typeface="+mn-lt"/>
              </a:defRPr>
            </a:lvl3pPr>
            <a:lvl4pPr marL="1258888" indent="-230188" algn="l" rtl="0" eaLnBrk="0" fontAlgn="base" hangingPunct="0">
              <a:lnSpc>
                <a:spcPct val="85000"/>
              </a:lnSpc>
              <a:spcBef>
                <a:spcPct val="35000"/>
              </a:spcBef>
              <a:spcAft>
                <a:spcPct val="35000"/>
              </a:spcAft>
              <a:buSzPct val="80000"/>
              <a:buFont typeface="Arial Narrow" pitchFamily="34" charset="0"/>
              <a:buChar char="▪"/>
              <a:defRPr sz="1400">
                <a:solidFill>
                  <a:schemeClr val="tx1"/>
                </a:solidFill>
                <a:latin typeface="+mn-lt"/>
              </a:defRPr>
            </a:lvl4pPr>
            <a:lvl5pPr marL="1603375" indent="-230188" algn="l" rtl="0" eaLnBrk="0" fontAlgn="base" hangingPunct="0">
              <a:lnSpc>
                <a:spcPct val="85000"/>
              </a:lnSpc>
              <a:spcBef>
                <a:spcPct val="35000"/>
              </a:spcBef>
              <a:spcAft>
                <a:spcPct val="35000"/>
              </a:spcAft>
              <a:buFont typeface="Wingdings" pitchFamily="2" charset="2"/>
              <a:buChar char="w"/>
              <a:defRPr sz="1400">
                <a:solidFill>
                  <a:schemeClr val="tx1"/>
                </a:solidFill>
                <a:latin typeface="+mn-lt"/>
              </a:defRPr>
            </a:lvl5pPr>
            <a:lvl6pPr marL="20605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6pPr>
            <a:lvl7pPr marL="25177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7pPr>
            <a:lvl8pPr marL="29749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8pPr>
            <a:lvl9pPr marL="3432175" indent="-230188" algn="l" rtl="0" fontAlgn="base">
              <a:lnSpc>
                <a:spcPct val="85000"/>
              </a:lnSpc>
              <a:spcBef>
                <a:spcPct val="35000"/>
              </a:spcBef>
              <a:spcAft>
                <a:spcPct val="35000"/>
              </a:spcAft>
              <a:buFont typeface="Wingdings" pitchFamily="2" charset="2"/>
              <a:buChar char="w"/>
              <a:defRPr sz="1400">
                <a:solidFill>
                  <a:schemeClr val="tx1"/>
                </a:solidFill>
                <a:latin typeface="+mn-lt"/>
              </a:defRPr>
            </a:lvl9pPr>
          </a:lstStyle>
          <a:p>
            <a:pPr>
              <a:lnSpc>
                <a:spcPct val="100000"/>
              </a:lnSpc>
              <a:spcBef>
                <a:spcPts val="0"/>
              </a:spcBef>
              <a:spcAft>
                <a:spcPts val="0"/>
              </a:spcAft>
            </a:pPr>
            <a:r>
              <a:rPr lang="en-US" sz="2800" b="0" dirty="0" smtClean="0">
                <a:latin typeface="Calibri"/>
                <a:cs typeface="Calibri"/>
              </a:rPr>
              <a:t>U.S. Students with Bachelor’s enter Master’s Program at College</a:t>
            </a:r>
          </a:p>
          <a:p>
            <a:pPr>
              <a:lnSpc>
                <a:spcPct val="100000"/>
              </a:lnSpc>
              <a:spcBef>
                <a:spcPts val="0"/>
              </a:spcBef>
              <a:spcAft>
                <a:spcPts val="0"/>
              </a:spcAft>
            </a:pPr>
            <a:r>
              <a:rPr lang="en-US" sz="2800" b="0" dirty="0" smtClean="0">
                <a:latin typeface="Calibri"/>
                <a:cs typeface="Calibri"/>
              </a:rPr>
              <a:t>Culminating ISRP</a:t>
            </a:r>
          </a:p>
          <a:p>
            <a:pPr lvl="1">
              <a:lnSpc>
                <a:spcPct val="100000"/>
              </a:lnSpc>
              <a:spcBef>
                <a:spcPts val="0"/>
              </a:spcBef>
              <a:spcAft>
                <a:spcPts val="0"/>
              </a:spcAft>
            </a:pPr>
            <a:r>
              <a:rPr lang="en-US" sz="2800" dirty="0" smtClean="0">
                <a:latin typeface="Calibri"/>
                <a:cs typeface="Calibri"/>
              </a:rPr>
              <a:t>Tailored by College mission and core curricula</a:t>
            </a:r>
          </a:p>
          <a:p>
            <a:pPr lvl="1">
              <a:lnSpc>
                <a:spcPct val="100000"/>
              </a:lnSpc>
              <a:spcBef>
                <a:spcPts val="0"/>
              </a:spcBef>
              <a:spcAft>
                <a:spcPts val="0"/>
              </a:spcAft>
            </a:pPr>
            <a:r>
              <a:rPr lang="en-US" sz="2800" dirty="0" smtClean="0">
                <a:latin typeface="Calibri"/>
                <a:cs typeface="Calibri"/>
              </a:rPr>
              <a:t>Culmination of research and analysis</a:t>
            </a:r>
          </a:p>
          <a:p>
            <a:pPr lvl="1">
              <a:lnSpc>
                <a:spcPct val="100000"/>
              </a:lnSpc>
              <a:spcBef>
                <a:spcPts val="0"/>
              </a:spcBef>
              <a:spcAft>
                <a:spcPts val="0"/>
              </a:spcAft>
            </a:pPr>
            <a:r>
              <a:rPr lang="en-US" sz="2800" dirty="0" smtClean="0">
                <a:latin typeface="Calibri"/>
                <a:cs typeface="Calibri"/>
              </a:rPr>
              <a:t>Students will brief and defend results </a:t>
            </a:r>
          </a:p>
          <a:p>
            <a:pPr lvl="1">
              <a:lnSpc>
                <a:spcPct val="100000"/>
              </a:lnSpc>
              <a:spcBef>
                <a:spcPts val="0"/>
              </a:spcBef>
              <a:spcAft>
                <a:spcPts val="0"/>
              </a:spcAft>
            </a:pPr>
            <a:r>
              <a:rPr lang="en-US" sz="2800" dirty="0" smtClean="0">
                <a:latin typeface="Calibri"/>
                <a:cs typeface="Calibri"/>
              </a:rPr>
              <a:t>Students supervised by faculty </a:t>
            </a:r>
          </a:p>
          <a:p>
            <a:pPr>
              <a:lnSpc>
                <a:spcPct val="100000"/>
              </a:lnSpc>
              <a:spcBef>
                <a:spcPts val="0"/>
              </a:spcBef>
              <a:spcAft>
                <a:spcPts val="0"/>
              </a:spcAft>
            </a:pPr>
            <a:r>
              <a:rPr lang="en-US" sz="2800" b="0" dirty="0" smtClean="0">
                <a:latin typeface="Calibri"/>
                <a:cs typeface="Calibri"/>
              </a:rPr>
              <a:t>Two forms</a:t>
            </a:r>
          </a:p>
          <a:p>
            <a:pPr lvl="1">
              <a:lnSpc>
                <a:spcPct val="100000"/>
              </a:lnSpc>
              <a:spcBef>
                <a:spcPts val="0"/>
              </a:spcBef>
              <a:spcAft>
                <a:spcPts val="0"/>
              </a:spcAft>
            </a:pPr>
            <a:r>
              <a:rPr lang="en-US" sz="2800" dirty="0" smtClean="0">
                <a:latin typeface="Calibri"/>
                <a:cs typeface="Calibri"/>
              </a:rPr>
              <a:t>Academic thesis </a:t>
            </a:r>
          </a:p>
          <a:p>
            <a:pPr lvl="1">
              <a:lnSpc>
                <a:spcPct val="100000"/>
              </a:lnSpc>
              <a:spcBef>
                <a:spcPts val="0"/>
              </a:spcBef>
              <a:spcAft>
                <a:spcPts val="0"/>
              </a:spcAft>
            </a:pPr>
            <a:r>
              <a:rPr lang="en-US" sz="2800" dirty="0" smtClean="0">
                <a:latin typeface="Calibri"/>
                <a:cs typeface="Calibri"/>
              </a:rPr>
              <a:t>Report of solution to a contemporary proble</a:t>
            </a:r>
            <a:r>
              <a:rPr lang="en-US" sz="2400" dirty="0" smtClean="0">
                <a:latin typeface="Calibri"/>
                <a:cs typeface="Calibri"/>
              </a:rPr>
              <a:t>m</a:t>
            </a:r>
            <a:endParaRPr lang="en-US" sz="2400" dirty="0">
              <a:latin typeface="Calibri"/>
              <a:cs typeface="Calibri"/>
            </a:endParaRPr>
          </a:p>
        </p:txBody>
      </p:sp>
    </p:spTree>
    <p:extLst>
      <p:ext uri="{BB962C8B-B14F-4D97-AF65-F5344CB8AC3E}">
        <p14:creationId xmlns:p14="http://schemas.microsoft.com/office/powerpoint/2010/main" val="324422427"/>
      </p:ext>
    </p:extLst>
  </p:cSld>
  <p:clrMapOvr>
    <a:masterClrMapping/>
  </p:clrMapOvr>
</p:sld>
</file>

<file path=ppt/theme/theme1.xml><?xml version="1.0" encoding="utf-8"?>
<a:theme xmlns:a="http://schemas.openxmlformats.org/drawingml/2006/main" name="OrientationTemplat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 Template">
  <a:themeElements>
    <a:clrScheme name="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3333FF">
                <a:gamma/>
                <a:shade val="46275"/>
                <a:invGamma/>
              </a:srgbClr>
            </a:gs>
            <a:gs pos="100000">
              <a:srgbClr val="3333FF"/>
            </a:gs>
          </a:gsLst>
          <a:lin ang="2700000" scaled="1"/>
        </a:gradFill>
        <a:ln w="28575" cap="flat" cmpd="sng" algn="ctr">
          <a:solidFill>
            <a:srgbClr val="B2B2B2"/>
          </a:solidFill>
          <a:prstDash val="solid"/>
          <a:round/>
          <a:headEnd type="none" w="med" len="med"/>
          <a:tailEnd type="none" w="med" len="med"/>
        </a:ln>
        <a:effectLst/>
      </a:spPr>
      <a:bodyPr vert="horz" wrap="none" lIns="45720" tIns="45720" rIns="45720" bIns="45720" numCol="1" anchor="t" anchorCtr="0" compatLnSpc="1">
        <a:prstTxWarp prst="textNoShape">
          <a:avLst/>
        </a:prstTxWarp>
      </a:bodyPr>
      <a:lstStyle>
        <a:defPPr marL="0" marR="0" indent="0" algn="ctr" defTabSz="914400" rtl="0" eaLnBrk="1" fontAlgn="base" latinLnBrk="0" hangingPunct="1">
          <a:lnSpc>
            <a:spcPct val="85000"/>
          </a:lnSpc>
          <a:spcBef>
            <a:spcPct val="25000"/>
          </a:spcBef>
          <a:spcAft>
            <a:spcPct val="2500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1">
          <a:gsLst>
            <a:gs pos="0">
              <a:srgbClr val="3333FF">
                <a:gamma/>
                <a:shade val="46275"/>
                <a:invGamma/>
              </a:srgbClr>
            </a:gs>
            <a:gs pos="100000">
              <a:srgbClr val="3333FF"/>
            </a:gs>
          </a:gsLst>
          <a:lin ang="2700000" scaled="1"/>
        </a:gradFill>
        <a:ln w="28575" cap="flat" cmpd="sng" algn="ctr">
          <a:solidFill>
            <a:srgbClr val="B2B2B2"/>
          </a:solidFill>
          <a:prstDash val="solid"/>
          <a:round/>
          <a:headEnd type="none" w="med" len="med"/>
          <a:tailEnd type="none" w="med" len="med"/>
        </a:ln>
        <a:effectLst/>
      </a:spPr>
      <a:bodyPr vert="horz" wrap="none" lIns="45720" tIns="45720" rIns="45720" bIns="45720" numCol="1" anchor="t" anchorCtr="0" compatLnSpc="1">
        <a:prstTxWarp prst="textNoShape">
          <a:avLst/>
        </a:prstTxWarp>
      </a:bodyPr>
      <a:lstStyle>
        <a:defPPr marL="0" marR="0" indent="0" algn="ctr" defTabSz="914400" rtl="0" eaLnBrk="1" fontAlgn="base" latinLnBrk="0" hangingPunct="1">
          <a:lnSpc>
            <a:spcPct val="85000"/>
          </a:lnSpc>
          <a:spcBef>
            <a:spcPct val="25000"/>
          </a:spcBef>
          <a:spcAft>
            <a:spcPct val="25000"/>
          </a:spcAft>
          <a:buClrTx/>
          <a:buSzTx/>
          <a:buFontTx/>
          <a:buNone/>
          <a:tabLst/>
          <a:defRPr kumimoji="0" lang="en-US" sz="24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TotalTime>
  <Words>863</Words>
  <Application>Microsoft Office PowerPoint</Application>
  <PresentationFormat>On-screen Show (4:3)</PresentationFormat>
  <Paragraphs>131</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OrientationTemplate2013v2</vt:lpstr>
      <vt:lpstr>2_Presentation Template</vt:lpstr>
      <vt:lpstr>Joint Education Transformation Initiative</vt:lpstr>
      <vt:lpstr>Why Transform?</vt:lpstr>
      <vt:lpstr>What Transforms?</vt:lpstr>
      <vt:lpstr>2014-15 Delivery Changes</vt:lpstr>
      <vt:lpstr>BACK UP SLIDES</vt:lpstr>
      <vt:lpstr>Phase I: Strategic Leader  Foundational Course</vt:lpstr>
      <vt:lpstr>Phase II: College Curricula</vt:lpstr>
      <vt:lpstr>Desired Leader Attributes</vt:lpstr>
      <vt:lpstr>Individual Student Research Project (ISRP)</vt:lpstr>
      <vt:lpstr>Strategic Plan Framework</vt:lpstr>
      <vt:lpstr>Strategic Plan Framework</vt:lpstr>
      <vt:lpstr>Joint Education Review OPMEP Concept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Education Transformation Initiative</dc:title>
  <dc:creator>Brenda Roth</dc:creator>
  <cp:lastModifiedBy>Stevens, Joycelyn</cp:lastModifiedBy>
  <cp:revision>44</cp:revision>
  <cp:lastPrinted>2014-03-13T14:58:05Z</cp:lastPrinted>
  <dcterms:created xsi:type="dcterms:W3CDTF">2014-03-10T14:40:27Z</dcterms:created>
  <dcterms:modified xsi:type="dcterms:W3CDTF">2014-03-13T22:34:11Z</dcterms:modified>
</cp:coreProperties>
</file>